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72" r:id="rId4"/>
    <p:sldId id="273" r:id="rId5"/>
    <p:sldId id="275" r:id="rId6"/>
    <p:sldId id="270" r:id="rId7"/>
  </p:sldIdLst>
  <p:sldSz cx="12192000" cy="6858000"/>
  <p:notesSz cx="6858000" cy="9296400"/>
  <p:embeddedFontLst>
    <p:embeddedFont>
      <p:font typeface="Montserrat SemiBold" panose="00000700000000000000" pitchFamily="2" charset="0"/>
      <p:bold r:id="rId9"/>
      <p:boldItalic r:id="rId10"/>
    </p:embeddedFont>
    <p:embeddedFont>
      <p:font typeface="Noto Sans" panose="020B0502040504020204" pitchFamily="34" charset="0"/>
      <p:regular r:id="rId11"/>
      <p:bold r:id="rId12"/>
      <p:italic r:id="rId13"/>
      <p:boldItalic r:id="rId14"/>
    </p:embeddedFont>
    <p:embeddedFont>
      <p:font typeface="Noto Sans Black" panose="020B0502040504020204" pitchFamily="3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jT8y95nqIbhOnRcaDuWYwXNjNv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4161"/>
    <a:srgbClr val="BD9C50"/>
    <a:srgbClr val="BF9868"/>
    <a:srgbClr val="C89E63"/>
    <a:srgbClr val="5D243A"/>
    <a:srgbClr val="404040"/>
    <a:srgbClr val="792647"/>
    <a:srgbClr val="5A0024"/>
    <a:srgbClr val="6B4B2C"/>
    <a:srgbClr val="621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A8B97-5C51-4F33-9D49-93FE6E9BFC4B}" v="109" dt="2025-11-13T18:20:03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7" autoAdjust="0"/>
    <p:restoredTop sz="93447" autoAdjust="0"/>
  </p:normalViewPr>
  <p:slideViewPr>
    <p:cSldViewPr snapToGrid="0">
      <p:cViewPr varScale="1">
        <p:scale>
          <a:sx n="104" d="100"/>
          <a:sy n="104" d="100"/>
        </p:scale>
        <p:origin x="18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67" Type="http://schemas.openxmlformats.org/officeDocument/2006/relationships/presProps" Target="presProps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6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Enrique Zumaya Mendo" userId="b3f4810c-a75d-4844-bfc8-c139f2b5e663" providerId="ADAL" clId="{B244B577-B773-4603-BED3-30349F162D57}"/>
    <pc:docChg chg="custSel modSld">
      <pc:chgData name="Nestor Enrique Zumaya Mendo" userId="b3f4810c-a75d-4844-bfc8-c139f2b5e663" providerId="ADAL" clId="{B244B577-B773-4603-BED3-30349F162D57}" dt="2025-10-17T21:08:45.415" v="441" actId="123"/>
      <pc:docMkLst>
        <pc:docMk/>
      </pc:docMkLst>
      <pc:sldChg chg="modSp mod">
        <pc:chgData name="Nestor Enrique Zumaya Mendo" userId="b3f4810c-a75d-4844-bfc8-c139f2b5e663" providerId="ADAL" clId="{B244B577-B773-4603-BED3-30349F162D57}" dt="2025-10-17T20:50:21.524" v="212" actId="20577"/>
        <pc:sldMkLst>
          <pc:docMk/>
          <pc:sldMk cId="0" sldId="256"/>
        </pc:sldMkLst>
        <pc:spChg chg="mod">
          <ac:chgData name="Nestor Enrique Zumaya Mendo" userId="b3f4810c-a75d-4844-bfc8-c139f2b5e663" providerId="ADAL" clId="{B244B577-B773-4603-BED3-30349F162D57}" dt="2025-10-17T20:50:21.524" v="212" actId="20577"/>
          <ac:spMkLst>
            <pc:docMk/>
            <pc:sldMk cId="0" sldId="256"/>
            <ac:spMk id="85" creationId="{00000000-0000-0000-0000-000000000000}"/>
          </ac:spMkLst>
        </pc:spChg>
      </pc:sldChg>
      <pc:sldChg chg="modSp mod">
        <pc:chgData name="Nestor Enrique Zumaya Mendo" userId="b3f4810c-a75d-4844-bfc8-c139f2b5e663" providerId="ADAL" clId="{B244B577-B773-4603-BED3-30349F162D57}" dt="2025-10-17T20:50:45.008" v="240" actId="20577"/>
        <pc:sldMkLst>
          <pc:docMk/>
          <pc:sldMk cId="0" sldId="261"/>
        </pc:sldMkLst>
        <pc:spChg chg="mod">
          <ac:chgData name="Nestor Enrique Zumaya Mendo" userId="b3f4810c-a75d-4844-bfc8-c139f2b5e663" providerId="ADAL" clId="{B244B577-B773-4603-BED3-30349F162D57}" dt="2025-10-17T20:50:36.359" v="224" actId="20577"/>
          <ac:spMkLst>
            <pc:docMk/>
            <pc:sldMk cId="0" sldId="261"/>
            <ac:spMk id="12" creationId="{2059AAB1-78E6-C0BD-1963-F9FFDF432AC1}"/>
          </ac:spMkLst>
        </pc:spChg>
        <pc:spChg chg="mod">
          <ac:chgData name="Nestor Enrique Zumaya Mendo" userId="b3f4810c-a75d-4844-bfc8-c139f2b5e663" providerId="ADAL" clId="{B244B577-B773-4603-BED3-30349F162D57}" dt="2025-10-17T20:50:45.008" v="240" actId="20577"/>
          <ac:spMkLst>
            <pc:docMk/>
            <pc:sldMk cId="0" sldId="261"/>
            <ac:spMk id="17" creationId="{2D6827D3-94A1-50C4-A123-B773297A9EE1}"/>
          </ac:spMkLst>
        </pc:spChg>
      </pc:sldChg>
      <pc:sldChg chg="addSp delSp modSp mod">
        <pc:chgData name="Nestor Enrique Zumaya Mendo" userId="b3f4810c-a75d-4844-bfc8-c139f2b5e663" providerId="ADAL" clId="{B244B577-B773-4603-BED3-30349F162D57}" dt="2025-10-17T21:08:22.350" v="440" actId="20577"/>
        <pc:sldMkLst>
          <pc:docMk/>
          <pc:sldMk cId="3441321403" sldId="272"/>
        </pc:sldMkLst>
        <pc:spChg chg="mod">
          <ac:chgData name="Nestor Enrique Zumaya Mendo" userId="b3f4810c-a75d-4844-bfc8-c139f2b5e663" providerId="ADAL" clId="{B244B577-B773-4603-BED3-30349F162D57}" dt="2025-10-17T21:08:22.350" v="440" actId="20577"/>
          <ac:spMkLst>
            <pc:docMk/>
            <pc:sldMk cId="3441321403" sldId="272"/>
            <ac:spMk id="15" creationId="{A0B182C1-E26C-05F0-7CAA-B51D3E178480}"/>
          </ac:spMkLst>
        </pc:spChg>
        <pc:spChg chg="mod">
          <ac:chgData name="Nestor Enrique Zumaya Mendo" userId="b3f4810c-a75d-4844-bfc8-c139f2b5e663" providerId="ADAL" clId="{B244B577-B773-4603-BED3-30349F162D57}" dt="2025-10-17T20:50:56.214" v="256" actId="20577"/>
          <ac:spMkLst>
            <pc:docMk/>
            <pc:sldMk cId="3441321403" sldId="272"/>
            <ac:spMk id="47" creationId="{7018FA06-517B-BE8D-6B88-A491603FECC0}"/>
          </ac:spMkLst>
        </pc:spChg>
      </pc:sldChg>
      <pc:sldChg chg="addSp delSp modSp mod">
        <pc:chgData name="Nestor Enrique Zumaya Mendo" userId="b3f4810c-a75d-4844-bfc8-c139f2b5e663" providerId="ADAL" clId="{B244B577-B773-4603-BED3-30349F162D57}" dt="2025-10-17T21:08:45.415" v="441" actId="123"/>
        <pc:sldMkLst>
          <pc:docMk/>
          <pc:sldMk cId="719359356" sldId="273"/>
        </pc:sldMkLst>
        <pc:spChg chg="mod">
          <ac:chgData name="Nestor Enrique Zumaya Mendo" userId="b3f4810c-a75d-4844-bfc8-c139f2b5e663" providerId="ADAL" clId="{B244B577-B773-4603-BED3-30349F162D57}" dt="2025-10-17T20:56:47.298" v="319" actId="20577"/>
          <ac:spMkLst>
            <pc:docMk/>
            <pc:sldMk cId="719359356" sldId="273"/>
            <ac:spMk id="18" creationId="{FA45DB6E-7E6A-B06B-5B05-7213B33EC22C}"/>
          </ac:spMkLst>
        </pc:spChg>
        <pc:spChg chg="mod">
          <ac:chgData name="Nestor Enrique Zumaya Mendo" userId="b3f4810c-a75d-4844-bfc8-c139f2b5e663" providerId="ADAL" clId="{B244B577-B773-4603-BED3-30349F162D57}" dt="2025-10-17T21:08:45.415" v="441" actId="123"/>
          <ac:spMkLst>
            <pc:docMk/>
            <pc:sldMk cId="719359356" sldId="273"/>
            <ac:spMk id="21" creationId="{FDD909DC-F794-8CA5-0908-2734457D4FC0}"/>
          </ac:spMkLst>
        </pc:spChg>
      </pc:sldChg>
      <pc:sldChg chg="addSp delSp modSp mod">
        <pc:chgData name="Nestor Enrique Zumaya Mendo" userId="b3f4810c-a75d-4844-bfc8-c139f2b5e663" providerId="ADAL" clId="{B244B577-B773-4603-BED3-30349F162D57}" dt="2025-10-17T21:04:26.581" v="415" actId="20577"/>
        <pc:sldMkLst>
          <pc:docMk/>
          <pc:sldMk cId="1409517375" sldId="275"/>
        </pc:sldMkLst>
        <pc:spChg chg="mod">
          <ac:chgData name="Nestor Enrique Zumaya Mendo" userId="b3f4810c-a75d-4844-bfc8-c139f2b5e663" providerId="ADAL" clId="{B244B577-B773-4603-BED3-30349F162D57}" dt="2025-10-17T21:03:57.954" v="405" actId="20577"/>
          <ac:spMkLst>
            <pc:docMk/>
            <pc:sldMk cId="1409517375" sldId="275"/>
            <ac:spMk id="34" creationId="{06CE921A-E544-1EE0-CAFC-B450BE3359E1}"/>
          </ac:spMkLst>
        </pc:spChg>
        <pc:spChg chg="mod">
          <ac:chgData name="Nestor Enrique Zumaya Mendo" userId="b3f4810c-a75d-4844-bfc8-c139f2b5e663" providerId="ADAL" clId="{B244B577-B773-4603-BED3-30349F162D57}" dt="2025-10-17T21:04:26.581" v="415" actId="20577"/>
          <ac:spMkLst>
            <pc:docMk/>
            <pc:sldMk cId="1409517375" sldId="275"/>
            <ac:spMk id="35" creationId="{E7696C62-B9F2-83C2-18C5-3752A9B13D67}"/>
          </ac:spMkLst>
        </pc:spChg>
      </pc:sldChg>
    </pc:docChg>
  </pc:docChgLst>
  <pc:docChgLst>
    <pc:chgData name="Nestor Enrique Zumaya Mendo" userId="b3f4810c-a75d-4844-bfc8-c139f2b5e663" providerId="ADAL" clId="{E9BBDEF3-B3B2-4F51-BB94-59FD945778BB}"/>
    <pc:docChg chg="undo redo custSel modSld">
      <pc:chgData name="Nestor Enrique Zumaya Mendo" userId="b3f4810c-a75d-4844-bfc8-c139f2b5e663" providerId="ADAL" clId="{E9BBDEF3-B3B2-4F51-BB94-59FD945778BB}" dt="2025-11-13T18:21:52.374" v="267" actId="1076"/>
      <pc:docMkLst>
        <pc:docMk/>
      </pc:docMkLst>
      <pc:sldChg chg="modSp mod">
        <pc:chgData name="Nestor Enrique Zumaya Mendo" userId="b3f4810c-a75d-4844-bfc8-c139f2b5e663" providerId="ADAL" clId="{E9BBDEF3-B3B2-4F51-BB94-59FD945778BB}" dt="2025-11-13T18:21:52.374" v="267" actId="1076"/>
        <pc:sldMkLst>
          <pc:docMk/>
          <pc:sldMk cId="0" sldId="256"/>
        </pc:sldMkLst>
        <pc:spChg chg="mod">
          <ac:chgData name="Nestor Enrique Zumaya Mendo" userId="b3f4810c-a75d-4844-bfc8-c139f2b5e663" providerId="ADAL" clId="{E9BBDEF3-B3B2-4F51-BB94-59FD945778BB}" dt="2025-11-13T18:21:52.374" v="267" actId="1076"/>
          <ac:spMkLst>
            <pc:docMk/>
            <pc:sldMk cId="0" sldId="256"/>
            <ac:spMk id="84" creationId="{00000000-0000-0000-0000-000000000000}"/>
          </ac:spMkLst>
        </pc:spChg>
        <pc:spChg chg="mod">
          <ac:chgData name="Nestor Enrique Zumaya Mendo" userId="b3f4810c-a75d-4844-bfc8-c139f2b5e663" providerId="ADAL" clId="{E9BBDEF3-B3B2-4F51-BB94-59FD945778BB}" dt="2025-11-13T17:12:08.896" v="6" actId="20577"/>
          <ac:spMkLst>
            <pc:docMk/>
            <pc:sldMk cId="0" sldId="256"/>
            <ac:spMk id="85" creationId="{00000000-0000-0000-0000-000000000000}"/>
          </ac:spMkLst>
        </pc:spChg>
      </pc:sldChg>
      <pc:sldChg chg="modSp mod">
        <pc:chgData name="Nestor Enrique Zumaya Mendo" userId="b3f4810c-a75d-4844-bfc8-c139f2b5e663" providerId="ADAL" clId="{E9BBDEF3-B3B2-4F51-BB94-59FD945778BB}" dt="2025-11-13T17:12:30.199" v="20" actId="20577"/>
        <pc:sldMkLst>
          <pc:docMk/>
          <pc:sldMk cId="0" sldId="261"/>
        </pc:sldMkLst>
        <pc:spChg chg="mod">
          <ac:chgData name="Nestor Enrique Zumaya Mendo" userId="b3f4810c-a75d-4844-bfc8-c139f2b5e663" providerId="ADAL" clId="{E9BBDEF3-B3B2-4F51-BB94-59FD945778BB}" dt="2025-11-13T17:12:30.199" v="20" actId="20577"/>
          <ac:spMkLst>
            <pc:docMk/>
            <pc:sldMk cId="0" sldId="261"/>
            <ac:spMk id="12" creationId="{2059AAB1-78E6-C0BD-1963-F9FFDF432AC1}"/>
          </ac:spMkLst>
        </pc:spChg>
        <pc:spChg chg="mod">
          <ac:chgData name="Nestor Enrique Zumaya Mendo" userId="b3f4810c-a75d-4844-bfc8-c139f2b5e663" providerId="ADAL" clId="{E9BBDEF3-B3B2-4F51-BB94-59FD945778BB}" dt="2025-11-13T17:12:23.111" v="13" actId="20577"/>
          <ac:spMkLst>
            <pc:docMk/>
            <pc:sldMk cId="0" sldId="261"/>
            <ac:spMk id="17" creationId="{2D6827D3-94A1-50C4-A123-B773297A9EE1}"/>
          </ac:spMkLst>
        </pc:spChg>
      </pc:sldChg>
      <pc:sldChg chg="addSp delSp modSp mod">
        <pc:chgData name="Nestor Enrique Zumaya Mendo" userId="b3f4810c-a75d-4844-bfc8-c139f2b5e663" providerId="ADAL" clId="{E9BBDEF3-B3B2-4F51-BB94-59FD945778BB}" dt="2025-11-13T18:16:22.350" v="171" actId="2085"/>
        <pc:sldMkLst>
          <pc:docMk/>
          <pc:sldMk cId="3441321403" sldId="272"/>
        </pc:sldMkLst>
        <pc:spChg chg="mod">
          <ac:chgData name="Nestor Enrique Zumaya Mendo" userId="b3f4810c-a75d-4844-bfc8-c139f2b5e663" providerId="ADAL" clId="{E9BBDEF3-B3B2-4F51-BB94-59FD945778BB}" dt="2025-11-13T17:47:20.753" v="61" actId="20577"/>
          <ac:spMkLst>
            <pc:docMk/>
            <pc:sldMk cId="3441321403" sldId="272"/>
            <ac:spMk id="15" creationId="{A0B182C1-E26C-05F0-7CAA-B51D3E178480}"/>
          </ac:spMkLst>
        </pc:spChg>
        <pc:spChg chg="mod">
          <ac:chgData name="Nestor Enrique Zumaya Mendo" userId="b3f4810c-a75d-4844-bfc8-c139f2b5e663" providerId="ADAL" clId="{E9BBDEF3-B3B2-4F51-BB94-59FD945778BB}" dt="2025-11-13T17:13:07.274" v="27" actId="20577"/>
          <ac:spMkLst>
            <pc:docMk/>
            <pc:sldMk cId="3441321403" sldId="272"/>
            <ac:spMk id="47" creationId="{7018FA06-517B-BE8D-6B88-A491603FECC0}"/>
          </ac:spMkLst>
        </pc:spChg>
        <pc:graphicFrameChg chg="add mod">
          <ac:chgData name="Nestor Enrique Zumaya Mendo" userId="b3f4810c-a75d-4844-bfc8-c139f2b5e663" providerId="ADAL" clId="{E9BBDEF3-B3B2-4F51-BB94-59FD945778BB}" dt="2025-11-13T17:40:54.494" v="31" actId="1076"/>
          <ac:graphicFrameMkLst>
            <pc:docMk/>
            <pc:sldMk cId="3441321403" sldId="272"/>
            <ac:graphicFrameMk id="3" creationId="{3A2FF4A9-F197-4E0D-91DF-25D14A2BE5F9}"/>
          </ac:graphicFrameMkLst>
        </pc:graphicFrameChg>
        <pc:graphicFrameChg chg="add mod">
          <ac:chgData name="Nestor Enrique Zumaya Mendo" userId="b3f4810c-a75d-4844-bfc8-c139f2b5e663" providerId="ADAL" clId="{E9BBDEF3-B3B2-4F51-BB94-59FD945778BB}" dt="2025-11-13T18:16:22.350" v="171" actId="2085"/>
          <ac:graphicFrameMkLst>
            <pc:docMk/>
            <pc:sldMk cId="3441321403" sldId="272"/>
            <ac:graphicFrameMk id="5" creationId="{1512C771-E534-4932-F8F9-F027BA25E770}"/>
          </ac:graphicFrameMkLst>
        </pc:graphicFrameChg>
        <pc:graphicFrameChg chg="del">
          <ac:chgData name="Nestor Enrique Zumaya Mendo" userId="b3f4810c-a75d-4844-bfc8-c139f2b5e663" providerId="ADAL" clId="{E9BBDEF3-B3B2-4F51-BB94-59FD945778BB}" dt="2025-11-13T17:41:08.324" v="32" actId="478"/>
          <ac:graphicFrameMkLst>
            <pc:docMk/>
            <pc:sldMk cId="3441321403" sldId="272"/>
            <ac:graphicFrameMk id="6" creationId="{1512C771-E534-4932-F8F9-F027BA25E770}"/>
          </ac:graphicFrameMkLst>
        </pc:graphicFrameChg>
        <pc:graphicFrameChg chg="del">
          <ac:chgData name="Nestor Enrique Zumaya Mendo" userId="b3f4810c-a75d-4844-bfc8-c139f2b5e663" providerId="ADAL" clId="{E9BBDEF3-B3B2-4F51-BB94-59FD945778BB}" dt="2025-11-13T17:40:39.119" v="28" actId="478"/>
          <ac:graphicFrameMkLst>
            <pc:docMk/>
            <pc:sldMk cId="3441321403" sldId="272"/>
            <ac:graphicFrameMk id="7" creationId="{3A2FF4A9-F197-4E0D-91DF-25D14A2BE5F9}"/>
          </ac:graphicFrameMkLst>
        </pc:graphicFrameChg>
      </pc:sldChg>
      <pc:sldChg chg="addSp delSp modSp mod">
        <pc:chgData name="Nestor Enrique Zumaya Mendo" userId="b3f4810c-a75d-4844-bfc8-c139f2b5e663" providerId="ADAL" clId="{E9BBDEF3-B3B2-4F51-BB94-59FD945778BB}" dt="2025-11-13T18:16:34.581" v="173" actId="2085"/>
        <pc:sldMkLst>
          <pc:docMk/>
          <pc:sldMk cId="719359356" sldId="273"/>
        </pc:sldMkLst>
        <pc:spChg chg="mod">
          <ac:chgData name="Nestor Enrique Zumaya Mendo" userId="b3f4810c-a75d-4844-bfc8-c139f2b5e663" providerId="ADAL" clId="{E9BBDEF3-B3B2-4F51-BB94-59FD945778BB}" dt="2025-11-13T17:49:55.657" v="68" actId="20577"/>
          <ac:spMkLst>
            <pc:docMk/>
            <pc:sldMk cId="719359356" sldId="273"/>
            <ac:spMk id="18" creationId="{FA45DB6E-7E6A-B06B-5B05-7213B33EC22C}"/>
          </ac:spMkLst>
        </pc:spChg>
        <pc:spChg chg="mod">
          <ac:chgData name="Nestor Enrique Zumaya Mendo" userId="b3f4810c-a75d-4844-bfc8-c139f2b5e663" providerId="ADAL" clId="{E9BBDEF3-B3B2-4F51-BB94-59FD945778BB}" dt="2025-11-13T17:59:35.061" v="122" actId="20577"/>
          <ac:spMkLst>
            <pc:docMk/>
            <pc:sldMk cId="719359356" sldId="273"/>
            <ac:spMk id="21" creationId="{FDD909DC-F794-8CA5-0908-2734457D4FC0}"/>
          </ac:spMkLst>
        </pc:spChg>
        <pc:graphicFrameChg chg="add mod">
          <ac:chgData name="Nestor Enrique Zumaya Mendo" userId="b3f4810c-a75d-4844-bfc8-c139f2b5e663" providerId="ADAL" clId="{E9BBDEF3-B3B2-4F51-BB94-59FD945778BB}" dt="2025-11-13T18:16:34.581" v="173" actId="2085"/>
          <ac:graphicFrameMkLst>
            <pc:docMk/>
            <pc:sldMk cId="719359356" sldId="273"/>
            <ac:graphicFrameMk id="3" creationId="{FE20C46B-2381-2434-DC27-A6DEE6C59D9F}"/>
          </ac:graphicFrameMkLst>
        </pc:graphicFrameChg>
        <pc:graphicFrameChg chg="add del">
          <ac:chgData name="Nestor Enrique Zumaya Mendo" userId="b3f4810c-a75d-4844-bfc8-c139f2b5e663" providerId="ADAL" clId="{E9BBDEF3-B3B2-4F51-BB94-59FD945778BB}" dt="2025-11-13T17:51:19.330" v="90" actId="478"/>
          <ac:graphicFrameMkLst>
            <pc:docMk/>
            <pc:sldMk cId="719359356" sldId="273"/>
            <ac:graphicFrameMk id="5" creationId="{1FB58B32-753F-424D-A8B8-16E3A143C670}"/>
          </ac:graphicFrameMkLst>
        </pc:graphicFrameChg>
        <pc:graphicFrameChg chg="add del mod">
          <ac:chgData name="Nestor Enrique Zumaya Mendo" userId="b3f4810c-a75d-4844-bfc8-c139f2b5e663" providerId="ADAL" clId="{E9BBDEF3-B3B2-4F51-BB94-59FD945778BB}" dt="2025-11-13T17:51:29.232" v="92" actId="478"/>
          <ac:graphicFrameMkLst>
            <pc:docMk/>
            <pc:sldMk cId="719359356" sldId="273"/>
            <ac:graphicFrameMk id="6" creationId="{1FB58B32-753F-424D-A8B8-16E3A143C670}"/>
          </ac:graphicFrameMkLst>
        </pc:graphicFrameChg>
        <pc:graphicFrameChg chg="del">
          <ac:chgData name="Nestor Enrique Zumaya Mendo" userId="b3f4810c-a75d-4844-bfc8-c139f2b5e663" providerId="ADAL" clId="{E9BBDEF3-B3B2-4F51-BB94-59FD945778BB}" dt="2025-11-13T17:50:09.075" v="69" actId="478"/>
          <ac:graphicFrameMkLst>
            <pc:docMk/>
            <pc:sldMk cId="719359356" sldId="273"/>
            <ac:graphicFrameMk id="12" creationId="{FE20C46B-2381-2434-DC27-A6DEE6C59D9F}"/>
          </ac:graphicFrameMkLst>
        </pc:graphicFrameChg>
        <pc:graphicFrameChg chg="add mod">
          <ac:chgData name="Nestor Enrique Zumaya Mendo" userId="b3f4810c-a75d-4844-bfc8-c139f2b5e663" providerId="ADAL" clId="{E9BBDEF3-B3B2-4F51-BB94-59FD945778BB}" dt="2025-11-13T18:10:52.799" v="160" actId="1076"/>
          <ac:graphicFrameMkLst>
            <pc:docMk/>
            <pc:sldMk cId="719359356" sldId="273"/>
            <ac:graphicFrameMk id="13" creationId="{1FB58B32-753F-424D-A8B8-16E3A143C670}"/>
          </ac:graphicFrameMkLst>
        </pc:graphicFrameChg>
        <pc:picChg chg="add mod">
          <ac:chgData name="Nestor Enrique Zumaya Mendo" userId="b3f4810c-a75d-4844-bfc8-c139f2b5e663" providerId="ADAL" clId="{E9BBDEF3-B3B2-4F51-BB94-59FD945778BB}" dt="2025-11-13T18:12:10.259" v="163"/>
          <ac:picMkLst>
            <pc:docMk/>
            <pc:sldMk cId="719359356" sldId="273"/>
            <ac:picMk id="14" creationId="{D262CB60-ED14-0B38-F2B5-B18783FE532F}"/>
          </ac:picMkLst>
        </pc:picChg>
        <pc:picChg chg="del mod">
          <ac:chgData name="Nestor Enrique Zumaya Mendo" userId="b3f4810c-a75d-4844-bfc8-c139f2b5e663" providerId="ADAL" clId="{E9BBDEF3-B3B2-4F51-BB94-59FD945778BB}" dt="2025-11-13T18:09:30.954" v="127" actId="478"/>
          <ac:picMkLst>
            <pc:docMk/>
            <pc:sldMk cId="719359356" sldId="273"/>
            <ac:picMk id="1026" creationId="{53BDCAD6-F3D2-53C7-745D-C28FCD452A5A}"/>
          </ac:picMkLst>
        </pc:picChg>
      </pc:sldChg>
      <pc:sldChg chg="addSp delSp modSp mod">
        <pc:chgData name="Nestor Enrique Zumaya Mendo" userId="b3f4810c-a75d-4844-bfc8-c139f2b5e663" providerId="ADAL" clId="{E9BBDEF3-B3B2-4F51-BB94-59FD945778BB}" dt="2025-11-13T18:21:21.785" v="266" actId="20577"/>
        <pc:sldMkLst>
          <pc:docMk/>
          <pc:sldMk cId="1409517375" sldId="275"/>
        </pc:sldMkLst>
        <pc:spChg chg="mod">
          <ac:chgData name="Nestor Enrique Zumaya Mendo" userId="b3f4810c-a75d-4844-bfc8-c139f2b5e663" providerId="ADAL" clId="{E9BBDEF3-B3B2-4F51-BB94-59FD945778BB}" dt="2025-11-13T18:21:15.551" v="259" actId="20577"/>
          <ac:spMkLst>
            <pc:docMk/>
            <pc:sldMk cId="1409517375" sldId="275"/>
            <ac:spMk id="34" creationId="{06CE921A-E544-1EE0-CAFC-B450BE3359E1}"/>
          </ac:spMkLst>
        </pc:spChg>
        <pc:spChg chg="mod">
          <ac:chgData name="Nestor Enrique Zumaya Mendo" userId="b3f4810c-a75d-4844-bfc8-c139f2b5e663" providerId="ADAL" clId="{E9BBDEF3-B3B2-4F51-BB94-59FD945778BB}" dt="2025-11-13T18:21:21.785" v="266" actId="20577"/>
          <ac:spMkLst>
            <pc:docMk/>
            <pc:sldMk cId="1409517375" sldId="275"/>
            <ac:spMk id="35" creationId="{E7696C62-B9F2-83C2-18C5-3752A9B13D67}"/>
          </ac:spMkLst>
        </pc:spChg>
        <pc:graphicFrameChg chg="del">
          <ac:chgData name="Nestor Enrique Zumaya Mendo" userId="b3f4810c-a75d-4844-bfc8-c139f2b5e663" providerId="ADAL" clId="{E9BBDEF3-B3B2-4F51-BB94-59FD945778BB}" dt="2025-11-13T18:19:57.233" v="225" actId="478"/>
          <ac:graphicFrameMkLst>
            <pc:docMk/>
            <pc:sldMk cId="1409517375" sldId="275"/>
            <ac:graphicFrameMk id="3" creationId="{BA898E16-2AC8-4821-B13D-733F23CEA57B}"/>
          </ac:graphicFrameMkLst>
        </pc:graphicFrameChg>
        <pc:graphicFrameChg chg="del mod">
          <ac:chgData name="Nestor Enrique Zumaya Mendo" userId="b3f4810c-a75d-4844-bfc8-c139f2b5e663" providerId="ADAL" clId="{E9BBDEF3-B3B2-4F51-BB94-59FD945778BB}" dt="2025-11-13T18:18:37.372" v="208" actId="478"/>
          <ac:graphicFrameMkLst>
            <pc:docMk/>
            <pc:sldMk cId="1409517375" sldId="275"/>
            <ac:graphicFrameMk id="5" creationId="{B5379BAC-C470-05A4-58F1-D39DC67300B0}"/>
          </ac:graphicFrameMkLst>
        </pc:graphicFrameChg>
        <pc:graphicFrameChg chg="add mod">
          <ac:chgData name="Nestor Enrique Zumaya Mendo" userId="b3f4810c-a75d-4844-bfc8-c139f2b5e663" providerId="ADAL" clId="{E9BBDEF3-B3B2-4F51-BB94-59FD945778BB}" dt="2025-11-13T18:19:44.213" v="224"/>
          <ac:graphicFrameMkLst>
            <pc:docMk/>
            <pc:sldMk cId="1409517375" sldId="275"/>
            <ac:graphicFrameMk id="6" creationId="{B5379BAC-C470-05A4-58F1-D39DC67300B0}"/>
          </ac:graphicFrameMkLst>
        </pc:graphicFrameChg>
        <pc:graphicFrameChg chg="add mod">
          <ac:chgData name="Nestor Enrique Zumaya Mendo" userId="b3f4810c-a75d-4844-bfc8-c139f2b5e663" providerId="ADAL" clId="{E9BBDEF3-B3B2-4F51-BB94-59FD945778BB}" dt="2025-11-13T18:20:41.125" v="242" actId="1076"/>
          <ac:graphicFrameMkLst>
            <pc:docMk/>
            <pc:sldMk cId="1409517375" sldId="275"/>
            <ac:graphicFrameMk id="12" creationId="{BA898E16-2AC8-4821-B13D-733F23CEA57B}"/>
          </ac:graphicFrameMkLst>
        </pc:graphicFrameChg>
        <pc:picChg chg="mod">
          <ac:chgData name="Nestor Enrique Zumaya Mendo" userId="b3f4810c-a75d-4844-bfc8-c139f2b5e663" providerId="ADAL" clId="{E9BBDEF3-B3B2-4F51-BB94-59FD945778BB}" dt="2025-11-13T18:12:28.854" v="164"/>
          <ac:picMkLst>
            <pc:docMk/>
            <pc:sldMk cId="1409517375" sldId="275"/>
            <ac:picMk id="14" creationId="{33503354-C770-C061-A01B-BD9F735F186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uertoaltamira-my.sharepoint.com/personal/nzumaya_puertoaltamira_com_mx/Documents/1%20Estad&#237;stica/Pagina%20WEB/2025/11.%20Noviembre/1.%20Mov%20Acm%20Carga%20octubre%20B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uertoaltamira-my.sharepoint.com/personal/nzumaya_puertoaltamira_com_mx/Documents/1%20Estad&#237;stica/Pagina%20WEB/2025/11.%20Noviembre/1.%20Mov%20Acm%20Carga%20octubre%20B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uertoaltamira-my.sharepoint.com/personal/nzumaya_puertoaltamira_com_mx/Documents/1%20Estad&#237;stica/Pagina%20WEB/2025/11.%20Noviembre/1.%20Mov%20Acm%20Carga%20octubre%20B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uertoaltamira-my.sharepoint.com/personal/nzumaya_puertoaltamira_com_mx/Documents/1%20Estad&#237;stica/Pagina%20WEB/2025/11.%20Noviembre/1.%20Mov%20Acm%20Carga%20octubre%20B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uertoaltamira-my.sharepoint.com/personal/nzumaya_puertoaltamira_com_mx/Documents/1%20Estad&#237;stica/Pagina%20WEB/2025/11.%20Noviembre/1.%20Mov%20Acm%20Carga%20octubre%20B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uertoaltamira-my.sharepoint.com/personal/nzumaya_puertoaltamira_com_mx/Documents/1%20Estad&#237;stica/Pagina%20WEB/2025/11.%20Noviembre/1.%20Mov%20Acm%20Carga%20octubre%20B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'TONS-Teu´s'!$A$24</c:f>
              <c:strCache>
                <c:ptCount val="1"/>
                <c:pt idx="0">
                  <c:v>TOTAL ACUMULADO abr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-0.40116196791573583"/>
                  <c:y val="-8.87566454848788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1176314999193"/>
                      <c:h val="8.03130122205134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44B-415E-B326-0911E076F1F1}"/>
                </c:ext>
              </c:extLst>
            </c:dLbl>
            <c:dLbl>
              <c:idx val="1"/>
              <c:layout>
                <c:manualLayout>
                  <c:x val="-0.33401295905061312"/>
                  <c:y val="-3.0792914697927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7251718001924"/>
                      <c:h val="0.110573497117325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4B-415E-B326-0911E076F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'TONS-Teu´s'!$B$20:$C$20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'TONS-Teu´s'!$B$24:$C$24</c:f>
              <c:numCache>
                <c:formatCode>#,##0</c:formatCode>
                <c:ptCount val="2"/>
                <c:pt idx="0">
                  <c:v>17487.084282000087</c:v>
                </c:pt>
                <c:pt idx="1">
                  <c:v>14548.299692400013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4B-415E-B326-0911E076F1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3960911"/>
        <c:axId val="1673941711"/>
        <c:axId val="0"/>
      </c:bar3DChart>
      <c:catAx>
        <c:axId val="16739609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b="1">
                    <a:solidFill>
                      <a:srgbClr val="002060"/>
                    </a:solidFill>
                  </a:rPr>
                  <a:t>Total acumulado a septiembre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73941711"/>
        <c:crosses val="autoZero"/>
        <c:auto val="1"/>
        <c:lblAlgn val="ctr"/>
        <c:lblOffset val="100"/>
        <c:noMultiLvlLbl val="0"/>
      </c:catAx>
      <c:valAx>
        <c:axId val="1673941711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73960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'TONS-Teu´s'!$B$20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FAB87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441421044221379E-3"/>
                  <c:y val="0.19842774144637748"/>
                </c:manualLayout>
              </c:layout>
              <c:tx>
                <c:rich>
                  <a:bodyPr rot="-5400000" spcFirstLastPara="1" vertOverflow="ellipsis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ysClr val="windowText" lastClr="000000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defRPr>
                    </a:pPr>
                    <a:fld id="{D1D89AFD-8A23-4273-B281-DDC1EF43EEEA}" type="VALUE">
                      <a:rPr lang="en-US" sz="1400"/>
                      <a:pPr>
                        <a:defRPr sz="1600">
                          <a:solidFill>
                            <a:sysClr val="windowText" lastClr="000000"/>
                          </a:solidFill>
                        </a:defRPr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E03-4E4F-9E9E-3D51240BADB8}"/>
                </c:ext>
              </c:extLst>
            </c:dLbl>
            <c:dLbl>
              <c:idx val="1"/>
              <c:layout>
                <c:manualLayout>
                  <c:x val="0"/>
                  <c:y val="0.159117720926737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03-4E4F-9E9E-3D51240BADB8}"/>
                </c:ext>
              </c:extLst>
            </c:dLbl>
            <c:dLbl>
              <c:idx val="2"/>
              <c:layout>
                <c:manualLayout>
                  <c:x val="-1.0903678923750767E-2"/>
                  <c:y val="0.126593586439539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636693222875016E-2"/>
                      <c:h val="0.172573581016852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E03-4E4F-9E9E-3D51240BA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'TONS-Teu´s'!$A$21:$A$23</c:f>
              <c:strCache>
                <c:ptCount val="3"/>
                <c:pt idx="0">
                  <c:v>IMPORTACIÓN</c:v>
                </c:pt>
                <c:pt idx="1">
                  <c:v>EXPORTACIÓN</c:v>
                </c:pt>
                <c:pt idx="2">
                  <c:v>CABOTAJE</c:v>
                </c:pt>
              </c:strCache>
            </c:strRef>
          </c:cat>
          <c:val>
            <c:numRef>
              <c:f>'TONS-Teu´s'!$B$21:$B$23</c:f>
              <c:numCache>
                <c:formatCode>#,##0</c:formatCode>
                <c:ptCount val="3"/>
                <c:pt idx="0">
                  <c:v>12187.020627000074</c:v>
                </c:pt>
                <c:pt idx="1">
                  <c:v>3742.5261890000124</c:v>
                </c:pt>
                <c:pt idx="2">
                  <c:v>1557.5374660000007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6E03-4E4F-9E9E-3D51240BADB8}"/>
            </c:ext>
          </c:extLst>
        </c:ser>
        <c:ser>
          <c:idx val="1"/>
          <c:order val="1"/>
          <c:tx>
            <c:strRef>
              <c:f>'TONS-Teu´s'!$C$20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5D0A2C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123872710054489E-3"/>
                  <c:y val="0.187991718761765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03-4E4F-9E9E-3D51240BADB8}"/>
                </c:ext>
              </c:extLst>
            </c:dLbl>
            <c:dLbl>
              <c:idx val="1"/>
              <c:layout>
                <c:manualLayout>
                  <c:x val="-1.9349922835503002E-3"/>
                  <c:y val="0.167205497723091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03-4E4F-9E9E-3D51240BADB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03-4E4F-9E9E-3D51240BA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'TONS-Teu´s'!$A$21:$A$23</c:f>
              <c:strCache>
                <c:ptCount val="3"/>
                <c:pt idx="0">
                  <c:v>IMPORTACIÓN</c:v>
                </c:pt>
                <c:pt idx="1">
                  <c:v>EXPORTACIÓN</c:v>
                </c:pt>
                <c:pt idx="2">
                  <c:v>CABOTAJE</c:v>
                </c:pt>
              </c:strCache>
            </c:strRef>
          </c:cat>
          <c:val>
            <c:numRef>
              <c:f>'TONS-Teu´s'!$C$21:$C$23</c:f>
              <c:numCache>
                <c:formatCode>#,##0</c:formatCode>
                <c:ptCount val="3"/>
                <c:pt idx="0">
                  <c:v>10127.720417000019</c:v>
                </c:pt>
                <c:pt idx="1">
                  <c:v>4405.2534143999947</c:v>
                </c:pt>
                <c:pt idx="2">
                  <c:v>15.325861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6E03-4E4F-9E9E-3D51240BAD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673960911"/>
        <c:axId val="1673941711"/>
        <c:axId val="0"/>
      </c:bar3DChart>
      <c:catAx>
        <c:axId val="167396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endParaRPr lang="es-MX"/>
          </a:p>
        </c:txPr>
        <c:crossAx val="1673941711"/>
        <c:crosses val="autoZero"/>
        <c:auto val="1"/>
        <c:lblAlgn val="ctr"/>
        <c:lblOffset val="100"/>
        <c:noMultiLvlLbl val="0"/>
      </c:catAx>
      <c:valAx>
        <c:axId val="167394171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defRPr>
                </a:pPr>
                <a:r>
                  <a:rPr lang="es-MX"/>
                  <a:t>Toneladas</a:t>
                </a:r>
                <a:r>
                  <a:rPr lang="es-MX" baseline="0"/>
                  <a:t> (miles)</a:t>
                </a:r>
                <a:endParaRPr lang="es-MX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defRPr>
              </a:pPr>
              <a:endParaRPr lang="es-MX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pPr>
            <a:endParaRPr lang="es-MX"/>
          </a:p>
        </c:txPr>
        <c:crossAx val="1673960911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'TONS-Teu´s'!$B$29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FAB87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292818824548351E-3"/>
                  <c:y val="0.36655353243976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93-463F-BD4D-3C6204C9CAD5}"/>
                </c:ext>
              </c:extLst>
            </c:dLbl>
            <c:dLbl>
              <c:idx val="1"/>
              <c:layout>
                <c:manualLayout>
                  <c:x val="4.4691294193060912E-3"/>
                  <c:y val="0.37209195842133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93-463F-BD4D-3C6204C9CA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93-463F-BD4D-3C6204C9C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'TONS-Teu´s'!$A$30:$A$32</c:f>
              <c:strCache>
                <c:ptCount val="3"/>
                <c:pt idx="0">
                  <c:v>IMPORTACION</c:v>
                </c:pt>
                <c:pt idx="1">
                  <c:v>EXPORTACION</c:v>
                </c:pt>
                <c:pt idx="2">
                  <c:v>CABOTAJE</c:v>
                </c:pt>
              </c:strCache>
            </c:strRef>
          </c:cat>
          <c:val>
            <c:numRef>
              <c:f>'TONS-Teu´s'!$B$30:$B$32</c:f>
              <c:numCache>
                <c:formatCode>#,##0</c:formatCode>
                <c:ptCount val="3"/>
                <c:pt idx="0">
                  <c:v>309077</c:v>
                </c:pt>
                <c:pt idx="1">
                  <c:v>361326</c:v>
                </c:pt>
                <c:pt idx="2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9D93-463F-BD4D-3C6204C9CAD5}"/>
            </c:ext>
          </c:extLst>
        </c:ser>
        <c:ser>
          <c:idx val="1"/>
          <c:order val="1"/>
          <c:tx>
            <c:strRef>
              <c:f>'TONS-Teu´s'!$C$29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5D0A2C"/>
            </a:solidFill>
            <a:ln w="9525" cap="flat" cmpd="sng" algn="ctr">
              <a:noFill/>
              <a:round/>
            </a:ln>
            <a:effectLst/>
            <a:sp3d>
              <a:contourClr>
                <a:srgbClr val="CFAB87"/>
              </a:contourClr>
            </a:sp3d>
          </c:spPr>
          <c:invertIfNegative val="0"/>
          <c:dLbls>
            <c:dLbl>
              <c:idx val="0"/>
              <c:layout>
                <c:manualLayout>
                  <c:x val="9.5160387523455566E-3"/>
                  <c:y val="0.37486948409320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93-463F-BD4D-3C6204C9CAD5}"/>
                </c:ext>
              </c:extLst>
            </c:dLbl>
            <c:dLbl>
              <c:idx val="1"/>
              <c:layout>
                <c:manualLayout>
                  <c:x val="4.1734504591250471E-4"/>
                  <c:y val="0.367066738291997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93-463F-BD4D-3C6204C9CA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93-463F-BD4D-3C6204C9C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'TONS-Teu´s'!$A$30:$A$32</c:f>
              <c:strCache>
                <c:ptCount val="3"/>
                <c:pt idx="0">
                  <c:v>IMPORTACION</c:v>
                </c:pt>
                <c:pt idx="1">
                  <c:v>EXPORTACION</c:v>
                </c:pt>
                <c:pt idx="2">
                  <c:v>CABOTAJE</c:v>
                </c:pt>
              </c:strCache>
            </c:strRef>
          </c:cat>
          <c:val>
            <c:numRef>
              <c:f>'TONS-Teu´s'!$C$30:$C$32</c:f>
              <c:numCache>
                <c:formatCode>#,##0</c:formatCode>
                <c:ptCount val="3"/>
                <c:pt idx="0">
                  <c:v>307944</c:v>
                </c:pt>
                <c:pt idx="1">
                  <c:v>355214</c:v>
                </c:pt>
                <c:pt idx="2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9D93-463F-BD4D-3C6204C9C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564315151"/>
        <c:axId val="931275359"/>
        <c:axId val="0"/>
      </c:bar3DChart>
      <c:catAx>
        <c:axId val="1564315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  <c:crossAx val="931275359"/>
        <c:crosses val="autoZero"/>
        <c:auto val="1"/>
        <c:lblAlgn val="ctr"/>
        <c:lblOffset val="100"/>
        <c:noMultiLvlLbl val="0"/>
      </c:catAx>
      <c:valAx>
        <c:axId val="93127535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r>
                  <a:rPr lang="es-MX"/>
                  <a:t>Teu´s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+mn-cs"/>
                </a:defRPr>
              </a:pPr>
              <a:endParaRPr lang="es-MX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  <c:crossAx val="1564315151"/>
        <c:crosses val="autoZero"/>
        <c:crossBetween val="between"/>
        <c:majorUnit val="45000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Noto Sans" panose="020B0502040504020204" pitchFamily="34" charset="0"/>
          <a:ea typeface="Noto Sans" panose="020B0502040504020204" pitchFamily="34" charset="0"/>
        </a:defRPr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'TONS-Teu´s'!$A$34</c:f>
              <c:strCache>
                <c:ptCount val="1"/>
                <c:pt idx="0">
                  <c:v>TOTAL ACM TEU´s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0F63-4B5A-A531-83B3DFBC9A6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0F63-4B5A-A531-83B3DFBC9A6C}"/>
              </c:ext>
            </c:extLst>
          </c:dPt>
          <c:dLbls>
            <c:dLbl>
              <c:idx val="0"/>
              <c:layout>
                <c:manualLayout>
                  <c:x val="-0.3858733686274300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63-4B5A-A531-83B3DFBC9A6C}"/>
                </c:ext>
              </c:extLst>
            </c:dLbl>
            <c:dLbl>
              <c:idx val="1"/>
              <c:layout>
                <c:manualLayout>
                  <c:x val="-0.38375318528332325"/>
                  <c:y val="-3.8099703464740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63-4B5A-A531-83B3DFBC9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'TONS-Teu´s'!$B$29:$C$29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'TONS-Teu´s'!$B$34:$C$34</c:f>
              <c:numCache>
                <c:formatCode>#,##0</c:formatCode>
                <c:ptCount val="2"/>
                <c:pt idx="0">
                  <c:v>670403</c:v>
                </c:pt>
                <c:pt idx="1">
                  <c:v>663158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63-4B5A-A531-83B3DFBC9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shape val="box"/>
        <c:axId val="1673960911"/>
        <c:axId val="1673941711"/>
        <c:axId val="0"/>
      </c:bar3DChart>
      <c:catAx>
        <c:axId val="1673960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73941711"/>
        <c:crosses val="autoZero"/>
        <c:auto val="1"/>
        <c:lblAlgn val="ctr"/>
        <c:lblOffset val="100"/>
        <c:noMultiLvlLbl val="0"/>
      </c:catAx>
      <c:valAx>
        <c:axId val="1673941711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73960911"/>
        <c:crosses val="autoZero"/>
        <c:crossBetween val="between"/>
        <c:majorUnit val="87500"/>
      </c:valAx>
      <c:dTable>
        <c:showHorzBorder val="0"/>
        <c:showVertBorder val="0"/>
        <c:showOutline val="0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AUTOS!$A$12</c:f>
              <c:strCache>
                <c:ptCount val="1"/>
                <c:pt idx="0">
                  <c:v>EXPORTACIÓN</c:v>
                </c:pt>
              </c:strCache>
            </c:strRef>
          </c:tx>
          <c:spPr>
            <a:solidFill>
              <a:srgbClr val="CFAB87"/>
            </a:solidFill>
            <a:ln w="9525" cap="flat" cmpd="sng" algn="ctr">
              <a:solidFill>
                <a:srgbClr val="BD9C50"/>
              </a:solidFill>
              <a:round/>
            </a:ln>
            <a:effectLst/>
            <a:sp3d contourW="9525">
              <a:contourClr>
                <a:srgbClr val="BD9C50"/>
              </a:contourClr>
            </a:sp3d>
          </c:spPr>
          <c:invertIfNegative val="0"/>
          <c:dLbls>
            <c:dLbl>
              <c:idx val="0"/>
              <c:layout>
                <c:manualLayout>
                  <c:x val="1.3316868470866045E-2"/>
                  <c:y val="0.28645362623895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90455860979171"/>
                      <c:h val="0.220604004637412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FF1-4557-98E7-1CC506F7CA9E}"/>
                </c:ext>
              </c:extLst>
            </c:dLbl>
            <c:dLbl>
              <c:idx val="1"/>
              <c:layout>
                <c:manualLayout>
                  <c:x val="2.6244480533325677E-3"/>
                  <c:y val="0.300077405193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F1-4557-98E7-1CC506F7C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AUTOS!$B$11:$C$11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AUTOS!$B$12:$C$12</c:f>
              <c:numCache>
                <c:formatCode>#,##0</c:formatCode>
                <c:ptCount val="2"/>
                <c:pt idx="0">
                  <c:v>417131</c:v>
                </c:pt>
                <c:pt idx="1">
                  <c:v>387033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8FF1-4557-98E7-1CC506F7CA9E}"/>
            </c:ext>
          </c:extLst>
        </c:ser>
        <c:ser>
          <c:idx val="1"/>
          <c:order val="1"/>
          <c:tx>
            <c:strRef>
              <c:f>AUTOS!$A$13</c:f>
              <c:strCache>
                <c:ptCount val="1"/>
                <c:pt idx="0">
                  <c:v>IMPORTACIÓN</c:v>
                </c:pt>
              </c:strCache>
            </c:strRef>
          </c:tx>
          <c:spPr>
            <a:solidFill>
              <a:srgbClr val="5D0A2C"/>
            </a:solidFill>
            <a:ln w="9525" cap="flat" cmpd="sng" algn="ctr">
              <a:solidFill>
                <a:srgbClr val="944161"/>
              </a:solidFill>
              <a:round/>
            </a:ln>
            <a:effectLst/>
            <a:sp3d contourW="9525">
              <a:contourClr>
                <a:srgbClr val="944161"/>
              </a:contourClr>
            </a:sp3d>
          </c:spPr>
          <c:invertIfNegative val="0"/>
          <c:dLbls>
            <c:dLbl>
              <c:idx val="0"/>
              <c:layout>
                <c:manualLayout>
                  <c:x val="1.2130736991270853E-2"/>
                  <c:y val="-6.0185058265415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F1-4557-98E7-1CC506F7CA9E}"/>
                </c:ext>
              </c:extLst>
            </c:dLbl>
            <c:dLbl>
              <c:idx val="1"/>
              <c:layout>
                <c:manualLayout>
                  <c:x val="-1.9902371303482744E-2"/>
                  <c:y val="-6.0185058265415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F1-4557-98E7-1CC506F7C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AUTOS!$B$11:$C$11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AUTOS!$B$13:$C$13</c:f>
              <c:numCache>
                <c:formatCode>#,##0</c:formatCode>
                <c:ptCount val="2"/>
                <c:pt idx="0">
                  <c:v>7085</c:v>
                </c:pt>
                <c:pt idx="1">
                  <c:v>6959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8FF1-4557-98E7-1CC506F7C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885818767"/>
        <c:axId val="885797647"/>
        <c:axId val="0"/>
      </c:bar3DChart>
      <c:catAx>
        <c:axId val="88581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  <c:crossAx val="885797647"/>
        <c:crosses val="autoZero"/>
        <c:auto val="1"/>
        <c:lblAlgn val="ctr"/>
        <c:lblOffset val="100"/>
        <c:noMultiLvlLbl val="0"/>
      </c:catAx>
      <c:valAx>
        <c:axId val="88579764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+mn-cs"/>
                  </a:defRPr>
                </a:pPr>
                <a:r>
                  <a:rPr lang="es-MX"/>
                  <a:t>Unidades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+mn-cs"/>
                </a:defRPr>
              </a:pPr>
              <a:endParaRPr lang="es-MX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+mn-cs"/>
              </a:defRPr>
            </a:pPr>
            <a:endParaRPr lang="es-MX"/>
          </a:p>
        </c:txPr>
        <c:crossAx val="885818767"/>
        <c:crosses val="autoZero"/>
        <c:crossBetween val="between"/>
        <c:majorUnit val="6750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Noto Sans" panose="020B0502040504020204" pitchFamily="34" charset="0"/>
          <a:ea typeface="Noto Sans" panose="020B0502040504020204" pitchFamily="34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AUTOS!$A$14</c:f>
              <c:strCache>
                <c:ptCount val="1"/>
                <c:pt idx="0">
                  <c:v>TOTAL DE UNIDADES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-0.40995148014761612"/>
                  <c:y val="-4.6913144078373912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12464857683504"/>
                      <c:h val="8.43316157053931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08B-4B64-A6DF-020A3239CEB8}"/>
                </c:ext>
              </c:extLst>
            </c:dLbl>
            <c:dLbl>
              <c:idx val="1"/>
              <c:layout>
                <c:manualLayout>
                  <c:x val="-0.44210095330851146"/>
                  <c:y val="-3.02639422844223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Noto Sans" panose="020B0502040504020204" pitchFamily="34" charset="0"/>
                      <a:ea typeface="Noto Sans" panose="020B0502040504020204" pitchFamily="34" charset="0"/>
                      <a:cs typeface="Noto Sans" panose="020B0502040504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97109358957472"/>
                      <c:h val="8.83504027723529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08B-4B64-A6DF-020A3239C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AUTOS!$B$11:$C$11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AUTOS!$B$14:$C$14</c:f>
              <c:numCache>
                <c:formatCode>#,##0</c:formatCode>
                <c:ptCount val="2"/>
                <c:pt idx="0">
                  <c:v>424216</c:v>
                </c:pt>
                <c:pt idx="1">
                  <c:v>393992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8B-4B64-A6DF-020A3239CE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73960911"/>
        <c:axId val="1673941711"/>
        <c:axId val="0"/>
      </c:bar3DChart>
      <c:catAx>
        <c:axId val="1673960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73941711"/>
        <c:crosses val="autoZero"/>
        <c:auto val="1"/>
        <c:lblAlgn val="ctr"/>
        <c:lblOffset val="100"/>
        <c:noMultiLvlLbl val="0"/>
      </c:catAx>
      <c:valAx>
        <c:axId val="1673941711"/>
        <c:scaling>
          <c:orientation val="minMax"/>
          <c:max val="18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73960911"/>
        <c:crosses val="autoZero"/>
        <c:crossBetween val="between"/>
        <c:majorUnit val="3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55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just">
              <a:buNone/>
            </a:pPr>
            <a:endParaRPr sz="1100" dirty="0">
              <a:latin typeface="+mj-lt"/>
            </a:endParaRPr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40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s-MX" sz="1100" dirty="0">
                <a:latin typeface="+mj-lt"/>
              </a:rPr>
              <a:t>Razones por los cuales se presentó el decremento del 19% del 2025 vs 2024.</a:t>
            </a:r>
          </a:p>
          <a:p>
            <a:pPr marL="158750" indent="0">
              <a:buNone/>
            </a:pPr>
            <a:endParaRPr lang="es-MX" sz="1100" dirty="0">
              <a:latin typeface="+mj-lt"/>
            </a:endParaRPr>
          </a:p>
          <a:p>
            <a:pPr algn="just"/>
            <a:r>
              <a:rPr lang="es-MX" sz="1100" b="1" dirty="0">
                <a:latin typeface="+mj-lt"/>
              </a:rPr>
              <a:t>1.- Terminales de Usos Múltiples (</a:t>
            </a:r>
            <a:r>
              <a:rPr lang="es-MX" sz="1100" b="1" dirty="0" err="1">
                <a:latin typeface="+mj-lt"/>
              </a:rPr>
              <a:t>TUM´s</a:t>
            </a:r>
            <a:r>
              <a:rPr lang="es-MX" sz="1100" b="1" dirty="0">
                <a:latin typeface="+mj-lt"/>
              </a:rPr>
              <a:t>)</a:t>
            </a:r>
            <a:r>
              <a:rPr lang="es-MX" sz="1100" dirty="0">
                <a:latin typeface="+mj-lt"/>
              </a:rPr>
              <a:t>:  Con respecto al ejercicio 2025, la amenaza de la implementación un nuevo arancel sobre las exportaciones mexicanas y la amenaza de aranceles adicionales por parte de EU, genero que en el movimiento de la carga contenerizada se presentara durante el primer bimestre un decremento del </a:t>
            </a:r>
            <a:r>
              <a:rPr lang="es-MX" sz="1100" b="1" dirty="0">
                <a:latin typeface="+mj-lt"/>
              </a:rPr>
              <a:t>21%, en importación </a:t>
            </a:r>
            <a:r>
              <a:rPr lang="es-MX" sz="1100" b="0" dirty="0">
                <a:latin typeface="+mj-lt"/>
              </a:rPr>
              <a:t>y </a:t>
            </a:r>
            <a:r>
              <a:rPr lang="es-MX" sz="1100" b="1" dirty="0">
                <a:latin typeface="+mj-lt"/>
              </a:rPr>
              <a:t>26% en exportación, </a:t>
            </a:r>
            <a:r>
              <a:rPr lang="es-MX" sz="1100" b="0" dirty="0">
                <a:latin typeface="+mj-lt"/>
              </a:rPr>
              <a:t>reflejándose en el movimiento de resina, autopartes, acido </a:t>
            </a:r>
            <a:r>
              <a:rPr lang="es-MX" sz="1100" b="0" dirty="0" err="1">
                <a:latin typeface="+mj-lt"/>
              </a:rPr>
              <a:t>tereftálico</a:t>
            </a:r>
            <a:r>
              <a:rPr lang="es-MX" sz="1100" b="0" dirty="0">
                <a:latin typeface="+mj-lt"/>
              </a:rPr>
              <a:t> y maquinaria, sin embargo, se presentó un incremento en los transbordos de carga un 140% y en transbordo de descarga un 147%, dentro los cuales los principales productos que presentaron el </a:t>
            </a:r>
            <a:r>
              <a:rPr lang="es-MX" sz="1100" b="0" i="0" dirty="0">
                <a:latin typeface="+mj-lt"/>
              </a:rPr>
              <a:t>incremento en el manejo de transbordos son el</a:t>
            </a:r>
            <a:r>
              <a:rPr lang="es-MX" sz="1100" i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100" b="1" i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café, madera, arroz, papel, entre otros</a:t>
            </a:r>
            <a:r>
              <a:rPr lang="es-MX" sz="1100" b="0" i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MX" sz="1100" b="0" i="0" dirty="0">
              <a:latin typeface="+mj-lt"/>
            </a:endParaRPr>
          </a:p>
          <a:p>
            <a:endParaRPr lang="es-MX" sz="1100" b="1" dirty="0">
              <a:latin typeface="+mj-lt"/>
            </a:endParaRPr>
          </a:p>
          <a:p>
            <a:pPr algn="just"/>
            <a:r>
              <a:rPr lang="es-MX" sz="1100" b="1" dirty="0">
                <a:latin typeface="+mj-lt"/>
              </a:rPr>
              <a:t>2.- Terminales de Fluidos petroquímicos</a:t>
            </a:r>
            <a:r>
              <a:rPr lang="es-MX" sz="1100" dirty="0">
                <a:latin typeface="+mj-lt"/>
              </a:rPr>
              <a:t>: En lo que respecta a esta línea de negocio, dicho movimiento </a:t>
            </a:r>
            <a:r>
              <a:rPr lang="es-MX" sz="1100" i="0" u="none" dirty="0">
                <a:latin typeface="+mj-lt"/>
              </a:rPr>
              <a:t>obedece a la demanda de materias primas petroquímicas en los sectores como plásticos y recubrimientos, por lo cual la terminal </a:t>
            </a:r>
            <a:r>
              <a:rPr lang="es-MX" sz="1100" b="1" i="0" u="none" dirty="0">
                <a:latin typeface="+mj-lt"/>
              </a:rPr>
              <a:t>Vopak</a:t>
            </a:r>
            <a:r>
              <a:rPr lang="es-MX" sz="1100" i="0" u="none" dirty="0">
                <a:latin typeface="+mj-lt"/>
              </a:rPr>
              <a:t> presentó un incremento del </a:t>
            </a:r>
            <a:r>
              <a:rPr lang="es-MX" sz="1100" b="1" i="0" u="none" dirty="0">
                <a:latin typeface="+mj-lt"/>
              </a:rPr>
              <a:t>54% </a:t>
            </a:r>
            <a:r>
              <a:rPr lang="es-MX" sz="1100" b="0" i="0" u="none" dirty="0">
                <a:latin typeface="+mj-lt"/>
              </a:rPr>
              <a:t>durante el mes de enero derivado al aumento en el manejo de </a:t>
            </a:r>
            <a:r>
              <a:rPr lang="es-MX" sz="1100" b="1" i="0" u="none" dirty="0">
                <a:latin typeface="+mj-lt"/>
              </a:rPr>
              <a:t>metanol, </a:t>
            </a:r>
            <a:r>
              <a:rPr lang="es-MX" sz="1100" b="1" i="0" u="none" dirty="0" err="1">
                <a:latin typeface="+mj-lt"/>
              </a:rPr>
              <a:t>alquilbenceno</a:t>
            </a:r>
            <a:r>
              <a:rPr lang="es-MX" sz="1100" b="1" i="0" u="none" dirty="0">
                <a:latin typeface="+mj-lt"/>
              </a:rPr>
              <a:t> lineal y </a:t>
            </a:r>
            <a:r>
              <a:rPr lang="es-MX" sz="1100" b="1" i="0" u="none" dirty="0" err="1">
                <a:latin typeface="+mj-lt"/>
              </a:rPr>
              <a:t>monoetileglicol</a:t>
            </a:r>
            <a:r>
              <a:rPr lang="es-MX" sz="1100" b="1" i="0" u="none" dirty="0">
                <a:latin typeface="+mj-lt"/>
              </a:rPr>
              <a:t>, </a:t>
            </a:r>
            <a:r>
              <a:rPr lang="es-MX" sz="1100" b="0" i="0" u="none" dirty="0">
                <a:latin typeface="+mj-lt"/>
              </a:rPr>
              <a:t>a</a:t>
            </a:r>
            <a:r>
              <a:rPr lang="es-MX" sz="1100" i="0" u="none" dirty="0">
                <a:latin typeface="+mj-lt"/>
              </a:rPr>
              <a:t>simismo, la terminal de  </a:t>
            </a:r>
            <a:r>
              <a:rPr lang="es-MX" sz="1100" b="1" i="0" u="none" dirty="0">
                <a:latin typeface="+mj-lt"/>
              </a:rPr>
              <a:t>Styrolution</a:t>
            </a:r>
            <a:r>
              <a:rPr lang="es-MX" sz="1100" i="0" u="none" dirty="0">
                <a:latin typeface="+mj-lt"/>
              </a:rPr>
              <a:t> </a:t>
            </a:r>
            <a:r>
              <a:rPr lang="es-MX" sz="1100" u="none" dirty="0">
                <a:latin typeface="+mj-lt"/>
              </a:rPr>
              <a:t>muestra </a:t>
            </a:r>
            <a:r>
              <a:rPr lang="es-MX" sz="1100" dirty="0">
                <a:latin typeface="+mj-lt"/>
              </a:rPr>
              <a:t>un </a:t>
            </a:r>
            <a:r>
              <a:rPr lang="es-MX" sz="1100" b="1" dirty="0">
                <a:latin typeface="+mj-lt"/>
              </a:rPr>
              <a:t>incremento del 21%</a:t>
            </a:r>
            <a:r>
              <a:rPr lang="es-MX" sz="1100" dirty="0">
                <a:latin typeface="+mj-lt"/>
              </a:rPr>
              <a:t> por una alza en el manejo de </a:t>
            </a:r>
            <a:r>
              <a:rPr lang="es-MX" sz="1100" b="1" dirty="0">
                <a:latin typeface="+mj-lt"/>
              </a:rPr>
              <a:t>estireno, </a:t>
            </a:r>
            <a:r>
              <a:rPr lang="es-MX" sz="1100" b="0" dirty="0">
                <a:latin typeface="+mj-lt"/>
              </a:rPr>
              <a:t>a</a:t>
            </a:r>
            <a:r>
              <a:rPr lang="es-MX" sz="1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unado a lo anterior, </a:t>
            </a:r>
            <a:r>
              <a:rPr lang="es-MX" sz="1100" dirty="0">
                <a:latin typeface="+mj-lt"/>
              </a:rPr>
              <a:t>la terminal de </a:t>
            </a:r>
            <a:r>
              <a:rPr lang="es-MX" sz="1100" b="1" dirty="0">
                <a:latin typeface="+mj-lt"/>
              </a:rPr>
              <a:t>Negromex </a:t>
            </a:r>
            <a:r>
              <a:rPr lang="es-MX" sz="1100" dirty="0">
                <a:latin typeface="+mj-lt"/>
              </a:rPr>
              <a:t>reflejó un </a:t>
            </a:r>
            <a:r>
              <a:rPr lang="es-MX" sz="1100" b="1" dirty="0">
                <a:latin typeface="+mj-lt"/>
              </a:rPr>
              <a:t>decremento del 18%</a:t>
            </a:r>
            <a:r>
              <a:rPr lang="es-MX" sz="1100" dirty="0">
                <a:latin typeface="+mj-lt"/>
              </a:rPr>
              <a:t>, por la disminución en la importación de manejo de </a:t>
            </a:r>
            <a:r>
              <a:rPr lang="es-MX" sz="1100" b="1" i="0" u="none" dirty="0">
                <a:solidFill>
                  <a:srgbClr val="5D0A2C"/>
                </a:solidFill>
                <a:latin typeface="+mj-lt"/>
              </a:rPr>
              <a:t>Butadieno, </a:t>
            </a:r>
            <a:r>
              <a:rPr lang="es-MX" sz="1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terminal </a:t>
            </a:r>
            <a:r>
              <a:rPr lang="es-MX" sz="11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TEPEAL</a:t>
            </a:r>
            <a:r>
              <a:rPr lang="es-MX" sz="1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presentó un </a:t>
            </a:r>
            <a:r>
              <a:rPr lang="es-MX" sz="11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decremento del 27% </a:t>
            </a:r>
            <a:r>
              <a:rPr lang="es-MX" sz="1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derivado a la disminución en la recepción de </a:t>
            </a:r>
            <a:r>
              <a:rPr lang="es-MX" sz="1100" b="1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paraxileno</a:t>
            </a:r>
            <a:r>
              <a:rPr lang="es-MX" sz="11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acido acético y </a:t>
            </a:r>
            <a:r>
              <a:rPr lang="es-MX" sz="1100" b="1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monocloruro</a:t>
            </a:r>
            <a:r>
              <a:rPr lang="es-MX" sz="11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de vinilo;</a:t>
            </a:r>
            <a:r>
              <a:rPr lang="es-MX" sz="1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 lo que respecta a la terminal </a:t>
            </a:r>
            <a:r>
              <a:rPr lang="es-MX" sz="11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OTM</a:t>
            </a:r>
            <a:r>
              <a:rPr lang="es-MX" sz="1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el incremento presentado del 106% se deriva a la participación del 31% en el manejo de fluidos, siendo los principales productos el </a:t>
            </a:r>
            <a:r>
              <a:rPr lang="es-MX" sz="11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monoetilenglicol</a:t>
            </a:r>
            <a:r>
              <a:rPr lang="es-MX" sz="1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MX" sz="1100" dirty="0" err="1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paraxileno</a:t>
            </a:r>
            <a:r>
              <a:rPr lang="es-MX" sz="1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y acrilonitrilo, el 42.2% al manejo de granel agrícola con la recepción de maíz y el 26.8% en el manejo de granel mineral (ilmenita).</a:t>
            </a:r>
          </a:p>
          <a:p>
            <a:pPr algn="just"/>
            <a:r>
              <a:rPr lang="es-MX" sz="1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Durante el periodo reportado la Terminal </a:t>
            </a:r>
            <a:r>
              <a:rPr lang="es-MX" sz="11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TLA </a:t>
            </a:r>
            <a:r>
              <a:rPr lang="es-MX" sz="11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 ha presentado movimiento para la operación de gas natural licuado, derivado a la demanda presentada por sus potenciales clientes.</a:t>
            </a:r>
            <a:r>
              <a:rPr lang="es-MX" sz="1100" b="1" u="sng" dirty="0">
                <a:latin typeface="+mj-lt"/>
              </a:rPr>
              <a:t> </a:t>
            </a:r>
          </a:p>
          <a:p>
            <a:pPr algn="just"/>
            <a:endParaRPr lang="es-MX" sz="1100" b="1" dirty="0">
              <a:latin typeface="+mj-lt"/>
            </a:endParaRPr>
          </a:p>
          <a:p>
            <a:pPr algn="just"/>
            <a:r>
              <a:rPr lang="es-MX" sz="1100" b="1" dirty="0">
                <a:latin typeface="+mj-lt"/>
              </a:rPr>
              <a:t>3.- Terminales de Granel mineral y agrícola:  </a:t>
            </a:r>
            <a:r>
              <a:rPr lang="es-MX" sz="1100" b="0" dirty="0">
                <a:latin typeface="+mj-lt"/>
              </a:rPr>
              <a:t>en lo que respecta a la terminal </a:t>
            </a:r>
            <a:r>
              <a:rPr lang="es-MX" sz="1100" b="1" dirty="0">
                <a:latin typeface="+mj-lt"/>
              </a:rPr>
              <a:t>Cooper T. Smith de México</a:t>
            </a:r>
            <a:r>
              <a:rPr lang="es-MX" sz="1100" b="0" dirty="0">
                <a:latin typeface="+mj-lt"/>
              </a:rPr>
              <a:t>  </a:t>
            </a:r>
            <a:r>
              <a:rPr lang="es-MX" sz="1100" b="1" dirty="0">
                <a:latin typeface="+mj-lt"/>
              </a:rPr>
              <a:t>(CTS) </a:t>
            </a:r>
            <a:r>
              <a:rPr lang="es-MX" sz="1100" b="0" dirty="0">
                <a:latin typeface="+mj-lt"/>
              </a:rPr>
              <a:t>reflejó durante el primer bimestre del  ejercicio 2025 un decremento del 12% en comparativa con el mismo periodo del ejercicio anterior, derivado a que en lo que respecta al manejo de la carga general se observó un de</a:t>
            </a:r>
            <a:r>
              <a:rPr lang="es-MX" sz="1100" b="0" i="0" dirty="0">
                <a:latin typeface="+mj-lt"/>
              </a:rPr>
              <a:t>crementó del</a:t>
            </a:r>
            <a:r>
              <a:rPr lang="es-MX" sz="1100" i="0" dirty="0">
                <a:latin typeface="+mj-lt"/>
              </a:rPr>
              <a:t> 87% en el movimiento de acero (placa, rollo, lámina, etc.)</a:t>
            </a:r>
            <a:r>
              <a:rPr lang="es-MX" sz="1100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lo anterior, a causa de </a:t>
            </a:r>
            <a:r>
              <a:rPr lang="es-MX" sz="1100" b="0" dirty="0">
                <a:latin typeface="+mj-lt"/>
              </a:rPr>
              <a:t>la inestabilidad e incertidumbre que se presenta actualmente en la industria siderúrgica en el mercado global y de los aumentos arancelarios, sin embargo en el rubro de granel mineral presentó un incremento del </a:t>
            </a:r>
            <a:r>
              <a:rPr lang="es-MX" sz="1100" b="1" dirty="0">
                <a:latin typeface="+mj-lt"/>
              </a:rPr>
              <a:t>14% </a:t>
            </a:r>
            <a:r>
              <a:rPr lang="es-MX" sz="1100" b="0" dirty="0">
                <a:latin typeface="+mj-lt"/>
              </a:rPr>
              <a:t>en comparación al mismo periodo del año anterior, con el aumento en el manejo de, </a:t>
            </a:r>
            <a:r>
              <a:rPr lang="es-MX" sz="1100" b="1" dirty="0">
                <a:latin typeface="+mj-lt"/>
              </a:rPr>
              <a:t>manganeso, fertilizantes, arrabio y fluorita; </a:t>
            </a:r>
            <a:r>
              <a:rPr lang="es-MX" sz="1100" b="0" dirty="0">
                <a:latin typeface="+mj-lt"/>
              </a:rPr>
              <a:t>el</a:t>
            </a:r>
            <a:r>
              <a:rPr lang="es-MX" sz="1100" b="1" dirty="0">
                <a:latin typeface="+mj-lt"/>
              </a:rPr>
              <a:t> decremento del 79% </a:t>
            </a:r>
            <a:r>
              <a:rPr lang="es-MX" sz="1100" b="0" dirty="0">
                <a:latin typeface="+mj-lt"/>
              </a:rPr>
              <a:t>presentado en</a:t>
            </a:r>
            <a:r>
              <a:rPr lang="es-MX" sz="1100" b="1" dirty="0">
                <a:latin typeface="+mj-lt"/>
              </a:rPr>
              <a:t> </a:t>
            </a:r>
            <a:r>
              <a:rPr lang="es-MX" sz="1100" b="0" dirty="0">
                <a:latin typeface="+mj-lt"/>
              </a:rPr>
              <a:t>la </a:t>
            </a:r>
            <a:r>
              <a:rPr lang="es-MX" sz="1100" b="1" i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Terminal Marítima de Altamira (TMA) </a:t>
            </a:r>
            <a:r>
              <a:rPr lang="es-MX" sz="1100" i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se deriva </a:t>
            </a:r>
            <a:r>
              <a:rPr lang="es-MX" sz="1100" b="0" dirty="0">
                <a:latin typeface="+mj-lt"/>
              </a:rPr>
              <a:t>por  la disminución en la recepción de </a:t>
            </a:r>
            <a:r>
              <a:rPr lang="es-MX" sz="1100" b="1" dirty="0">
                <a:latin typeface="+mj-lt"/>
              </a:rPr>
              <a:t>arcilla e ilmenita</a:t>
            </a:r>
            <a:r>
              <a:rPr lang="es-MX" sz="1100" b="0" dirty="0">
                <a:latin typeface="+mj-lt"/>
              </a:rPr>
              <a:t>. Y a que durante este bimestre la terminal por cuestiones operativas de mantenimiento e</a:t>
            </a:r>
            <a:r>
              <a:rPr lang="es-MX" sz="1100" i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 lo que respecta al </a:t>
            </a:r>
            <a:r>
              <a:rPr lang="es-MX" sz="1100" b="1" i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granel agrícola </a:t>
            </a:r>
            <a:r>
              <a:rPr lang="es-MX" sz="1100" b="0" i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la recepción la realizo en la terminal de </a:t>
            </a:r>
            <a:r>
              <a:rPr lang="es-MX" sz="1100" b="1" i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OTM</a:t>
            </a:r>
            <a:r>
              <a:rPr lang="es-MX" sz="1100" i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es-MX" sz="11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100" b="1" dirty="0">
                <a:latin typeface="+mj-lt"/>
                <a:cs typeface="Arial" panose="020B0604020202020204" pitchFamily="34" charset="0"/>
              </a:rPr>
              <a:t>4. Carga General. </a:t>
            </a:r>
            <a:r>
              <a:rPr lang="es-MX" sz="1100" b="0" dirty="0">
                <a:latin typeface="+mj-lt"/>
                <a:cs typeface="Arial" panose="020B0604020202020204" pitchFamily="34" charset="0"/>
              </a:rPr>
              <a:t>La terminal </a:t>
            </a:r>
            <a:r>
              <a:rPr lang="es-MX" sz="1100" b="1" dirty="0">
                <a:latin typeface="+mj-lt"/>
                <a:cs typeface="Arial" panose="020B0604020202020204" pitchFamily="34" charset="0"/>
              </a:rPr>
              <a:t>Inmobiliaria Portuaria de Altamira (IPA) </a:t>
            </a:r>
            <a:r>
              <a:rPr lang="es-MX" sz="1100" dirty="0">
                <a:latin typeface="+mj-lt"/>
                <a:cs typeface="Arial" panose="020B0604020202020204" pitchFamily="34" charset="0"/>
              </a:rPr>
              <a:t>presenta una </a:t>
            </a:r>
            <a:r>
              <a:rPr lang="es-MX" sz="1100" b="1" dirty="0">
                <a:latin typeface="+mj-lt"/>
                <a:cs typeface="Arial" panose="020B0604020202020204" pitchFamily="34" charset="0"/>
              </a:rPr>
              <a:t>disminución del 20% </a:t>
            </a:r>
            <a:r>
              <a:rPr lang="es-MX" sz="1100" b="0" dirty="0">
                <a:latin typeface="+mj-lt"/>
                <a:cs typeface="Arial" panose="020B0604020202020204" pitchFamily="34" charset="0"/>
              </a:rPr>
              <a:t>debido a una menor recepción del volumen de </a:t>
            </a:r>
            <a:r>
              <a:rPr lang="es-MX" sz="1100" b="1" dirty="0">
                <a:latin typeface="+mj-lt"/>
                <a:cs typeface="Arial" panose="020B0604020202020204" pitchFamily="34" charset="0"/>
              </a:rPr>
              <a:t>placa, alambrón, maquinaria y rollos de acero, </a:t>
            </a:r>
            <a:r>
              <a:rPr lang="es-MX" sz="1100" b="0" dirty="0">
                <a:latin typeface="+mj-lt"/>
                <a:cs typeface="Arial" panose="020B0604020202020204" pitchFamily="34" charset="0"/>
              </a:rPr>
              <a:t>situación presentada por </a:t>
            </a:r>
            <a:r>
              <a:rPr lang="es-MX" sz="1800" dirty="0">
                <a:effectLst/>
                <a:latin typeface="Calibri" panose="020F0502020204030204" pitchFamily="34" charset="0"/>
              </a:rPr>
              <a:t>la incertidumbre en la industria siderúrgica y de los aumentos arancelarios, aunado a lo anterior, por la conclusión del proyecto gaseoducto Puerta Sureste. </a:t>
            </a:r>
            <a:r>
              <a:rPr lang="es-MX" sz="1100" b="0" dirty="0">
                <a:latin typeface="+mj-lt"/>
                <a:cs typeface="Arial" panose="020B0604020202020204" pitchFamily="34" charset="0"/>
              </a:rPr>
              <a:t>S</a:t>
            </a:r>
            <a:r>
              <a:rPr lang="es-MX" sz="1100" dirty="0">
                <a:latin typeface="+mj-lt"/>
                <a:cs typeface="Arial" panose="020B0604020202020204" pitchFamily="34" charset="0"/>
              </a:rPr>
              <a:t>in embargo la Terminal de </a:t>
            </a:r>
            <a:r>
              <a:rPr lang="es-MX" sz="1100" b="1" dirty="0">
                <a:latin typeface="+mj-lt"/>
                <a:cs typeface="Arial" panose="020B0604020202020204" pitchFamily="34" charset="0"/>
              </a:rPr>
              <a:t>PISSA presenta un incremento considerable </a:t>
            </a:r>
            <a:r>
              <a:rPr lang="es-MX" sz="1100" b="0" dirty="0">
                <a:latin typeface="+mj-lt"/>
                <a:cs typeface="Arial" panose="020B0604020202020204" pitchFamily="34" charset="0"/>
              </a:rPr>
              <a:t>en</a:t>
            </a:r>
            <a:r>
              <a:rPr lang="es-MX" sz="1100" dirty="0">
                <a:latin typeface="+mj-lt"/>
                <a:cs typeface="Arial" panose="020B0604020202020204" pitchFamily="34" charset="0"/>
              </a:rPr>
              <a:t> comparativa con el mismo periodo del ejercicio 2025, por el </a:t>
            </a:r>
            <a:r>
              <a:rPr lang="es-MX" sz="1100" b="1" dirty="0">
                <a:latin typeface="+mj-lt"/>
                <a:cs typeface="Arial" panose="020B0604020202020204" pitchFamily="34" charset="0"/>
              </a:rPr>
              <a:t>incremento </a:t>
            </a:r>
            <a:r>
              <a:rPr lang="es-MX" sz="1100" b="0" dirty="0">
                <a:latin typeface="+mj-lt"/>
                <a:cs typeface="Arial" panose="020B0604020202020204" pitchFamily="34" charset="0"/>
              </a:rPr>
              <a:t>en la recepción de buques para descarga y carga proyecto de Ternium, ya que el </a:t>
            </a:r>
            <a:r>
              <a:rPr lang="es-MX" dirty="0"/>
              <a:t>puerto de Altamira es un punto estratégico para la recepción de insumos esenciales </a:t>
            </a:r>
            <a:r>
              <a:rPr lang="es-MX"/>
              <a:t>de planchón </a:t>
            </a:r>
            <a:r>
              <a:rPr lang="es-MX" dirty="0"/>
              <a:t>de acero,</a:t>
            </a:r>
            <a:r>
              <a:rPr lang="es-MX" sz="1100" b="0" dirty="0">
                <a:latin typeface="+mj-lt"/>
                <a:cs typeface="Arial" panose="020B0604020202020204" pitchFamily="34" charset="0"/>
              </a:rPr>
              <a:t> en conjunto con </a:t>
            </a:r>
            <a:r>
              <a:rPr lang="es-MX" sz="1100" b="0" dirty="0" err="1">
                <a:latin typeface="+mj-lt"/>
                <a:cs typeface="Arial" panose="020B0604020202020204" pitchFamily="34" charset="0"/>
              </a:rPr>
              <a:t>Windarmex</a:t>
            </a:r>
            <a:r>
              <a:rPr lang="es-MX" sz="1100" b="0" dirty="0">
                <a:latin typeface="+mj-lt"/>
                <a:cs typeface="Arial" panose="020B0604020202020204" pitchFamily="34" charset="0"/>
              </a:rPr>
              <a:t>, en lo que se refiere al movimiento de torres eólicas  por los proyectos de energía renovable. </a:t>
            </a:r>
            <a:r>
              <a:rPr lang="es-MX" sz="1100" b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En lo que respecta a la terminal de JRM, durante el periodo señalado no reflejo movimiento de carga; es importante señalar que el muelle API2, tuvo una importante participación en esta línea de negocio , movilizando tubería para el </a:t>
            </a:r>
            <a:r>
              <a:rPr lang="es-MX" sz="1100" dirty="0">
                <a:latin typeface="+mj-lt"/>
              </a:rPr>
              <a:t>proyecto Puerta del Sureste durante el ejercicio 2024.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58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svg"/><Relationship Id="rId20" Type="http://schemas.openxmlformats.org/officeDocument/2006/relationships/image" Target="../media/image19.png"/><Relationship Id="rId29" Type="http://schemas.openxmlformats.org/officeDocument/2006/relationships/chart" Target="../charts/char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openxmlformats.org/officeDocument/2006/relationships/chart" Target="../charts/chart1.xml"/><Relationship Id="rId10" Type="http://schemas.openxmlformats.org/officeDocument/2006/relationships/image" Target="../media/image10.png"/><Relationship Id="rId19" Type="http://schemas.microsoft.com/office/2007/relationships/hdphoto" Target="../media/hdphoto1.wdp"/><Relationship Id="rId4" Type="http://schemas.openxmlformats.org/officeDocument/2006/relationships/image" Target="../media/image5.jp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1.svg"/><Relationship Id="rId27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4.wdp"/><Relationship Id="rId11" Type="http://schemas.openxmlformats.org/officeDocument/2006/relationships/chart" Target="../charts/chart4.xml"/><Relationship Id="rId5" Type="http://schemas.openxmlformats.org/officeDocument/2006/relationships/image" Target="../media/image25.png"/><Relationship Id="rId10" Type="http://schemas.openxmlformats.org/officeDocument/2006/relationships/chart" Target="../charts/chart3.xml"/><Relationship Id="rId4" Type="http://schemas.openxmlformats.org/officeDocument/2006/relationships/image" Target="../media/image5.jp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chart" Target="../charts/chart6.xml"/><Relationship Id="rId4" Type="http://schemas.openxmlformats.org/officeDocument/2006/relationships/image" Target="../media/image5.jpg"/><Relationship Id="rId9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701437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D899"/>
              </a:buClr>
              <a:buSzPts val="6000"/>
              <a:buFont typeface="Noto Sans"/>
              <a:buNone/>
            </a:pPr>
            <a:r>
              <a:rPr lang="es-MX" b="1" dirty="0">
                <a:solidFill>
                  <a:srgbClr val="EDD899"/>
                </a:solidFill>
                <a:latin typeface="Noto Sans"/>
                <a:ea typeface="Noto Sans"/>
                <a:cs typeface="Noto Sans"/>
                <a:sym typeface="Noto Sans"/>
              </a:rPr>
              <a:t>Movimiento de Carga</a:t>
            </a:r>
            <a:br>
              <a:rPr lang="es-MX" b="1" dirty="0">
                <a:solidFill>
                  <a:srgbClr val="EDD899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es-MX" b="1" dirty="0">
                <a:solidFill>
                  <a:srgbClr val="EDD899"/>
                </a:solidFill>
                <a:latin typeface="Noto Sans"/>
                <a:ea typeface="Noto Sans"/>
                <a:cs typeface="Noto Sans"/>
                <a:sym typeface="Noto Sans"/>
              </a:rPr>
              <a:t>ASIPONA Altamira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6935189" y="6201660"/>
            <a:ext cx="5038403" cy="42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Estadística Mensual 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Acumulada a octubre 2025</a:t>
            </a:r>
            <a:endParaRPr dirty="0">
              <a:solidFill>
                <a:schemeClr val="lt1"/>
              </a:solidFill>
            </a:endParaRPr>
          </a:p>
        </p:txBody>
      </p:sp>
      <p:cxnSp>
        <p:nvCxnSpPr>
          <p:cNvPr id="86" name="Google Shape;86;p1"/>
          <p:cNvCxnSpPr/>
          <p:nvPr/>
        </p:nvCxnSpPr>
        <p:spPr>
          <a:xfrm>
            <a:off x="2829697" y="3677747"/>
            <a:ext cx="6524368" cy="0"/>
          </a:xfrm>
          <a:prstGeom prst="straightConnector1">
            <a:avLst/>
          </a:prstGeom>
          <a:noFill/>
          <a:ln w="38100" cap="flat" cmpd="sng">
            <a:solidFill>
              <a:srgbClr val="EDD89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" name="Grupo 8">
            <a:extLst>
              <a:ext uri="{FF2B5EF4-FFF2-40B4-BE49-F238E27FC236}">
                <a16:creationId xmlns:a16="http://schemas.microsoft.com/office/drawing/2014/main" id="{7EAC0CB2-8060-1B58-AA1E-F03CA4EB3317}"/>
              </a:ext>
            </a:extLst>
          </p:cNvPr>
          <p:cNvGrpSpPr/>
          <p:nvPr/>
        </p:nvGrpSpPr>
        <p:grpSpPr>
          <a:xfrm>
            <a:off x="2616628" y="384112"/>
            <a:ext cx="4407627" cy="828006"/>
            <a:chOff x="3744422" y="366355"/>
            <a:chExt cx="4407627" cy="82800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A727B2B-E851-5339-8F80-1ABB6BD5C0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903" t="21009" r="11958" b="20375"/>
            <a:stretch/>
          </p:blipFill>
          <p:spPr>
            <a:xfrm>
              <a:off x="3744422" y="366355"/>
              <a:ext cx="2968625" cy="828006"/>
            </a:xfrm>
            <a:prstGeom prst="rect">
              <a:avLst/>
            </a:prstGeom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B1473EEF-5200-C256-9365-F42B02DB5C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98788" y="430248"/>
              <a:ext cx="1053261" cy="750813"/>
              <a:chOff x="9810561" y="394136"/>
              <a:chExt cx="569327" cy="405845"/>
            </a:xfrm>
          </p:grpSpPr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F1D230A1-C7C6-4F80-7081-6E04BBFBD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74043" y="394136"/>
                <a:ext cx="405845" cy="405845"/>
              </a:xfrm>
              <a:prstGeom prst="rect">
                <a:avLst/>
              </a:prstGeom>
            </p:spPr>
          </p:pic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92F4C7CA-769F-B4DB-9FFC-CC70EAD7F4F7}"/>
                  </a:ext>
                </a:extLst>
              </p:cNvPr>
              <p:cNvCxnSpPr/>
              <p:nvPr/>
            </p:nvCxnSpPr>
            <p:spPr>
              <a:xfrm flipH="1">
                <a:off x="9810561" y="425618"/>
                <a:ext cx="7183" cy="316968"/>
              </a:xfrm>
              <a:prstGeom prst="line">
                <a:avLst/>
              </a:prstGeom>
              <a:ln w="12700">
                <a:solidFill>
                  <a:srgbClr val="A27B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2F0E626-A279-2A34-0281-860968833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2439" y="234296"/>
            <a:ext cx="979418" cy="13454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5F00DA94-95B7-47CB-7D44-F611D36208EE}"/>
              </a:ext>
            </a:extLst>
          </p:cNvPr>
          <p:cNvGrpSpPr/>
          <p:nvPr/>
        </p:nvGrpSpPr>
        <p:grpSpPr>
          <a:xfrm>
            <a:off x="7462176" y="55830"/>
            <a:ext cx="4684104" cy="891566"/>
            <a:chOff x="7462176" y="55830"/>
            <a:chExt cx="4684104" cy="891566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578C818A-7783-AF2B-D99E-157F0564049B}"/>
                </a:ext>
              </a:extLst>
            </p:cNvPr>
            <p:cNvGrpSpPr/>
            <p:nvPr/>
          </p:nvGrpSpPr>
          <p:grpSpPr>
            <a:xfrm>
              <a:off x="7462176" y="161897"/>
              <a:ext cx="3773424" cy="679432"/>
              <a:chOff x="7675064" y="476652"/>
              <a:chExt cx="4123176" cy="809224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F345B9B1-7DEC-D841-FE1E-011DA3B77E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294" t="22756" r="11588" b="19391"/>
              <a:stretch/>
            </p:blipFill>
            <p:spPr>
              <a:xfrm>
                <a:off x="7675064" y="476652"/>
                <a:ext cx="2938766" cy="809224"/>
              </a:xfrm>
              <a:prstGeom prst="rect">
                <a:avLst/>
              </a:prstGeom>
            </p:spPr>
          </p:pic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201965EC-265E-87D7-CF15-D89B15A57E4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885801" y="565608"/>
                <a:ext cx="912439" cy="650428"/>
                <a:chOff x="9810561" y="394136"/>
                <a:chExt cx="569327" cy="405845"/>
              </a:xfrm>
            </p:grpSpPr>
            <p:pic>
              <p:nvPicPr>
                <p:cNvPr id="10" name="Imagen 9">
                  <a:extLst>
                    <a:ext uri="{FF2B5EF4-FFF2-40B4-BE49-F238E27FC236}">
                      <a16:creationId xmlns:a16="http://schemas.microsoft.com/office/drawing/2014/main" id="{C4F89C4D-4CD8-2DA1-5766-A5EDE6CBAD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74043" y="394136"/>
                  <a:ext cx="405845" cy="405845"/>
                </a:xfrm>
                <a:prstGeom prst="rect">
                  <a:avLst/>
                </a:prstGeom>
              </p:spPr>
            </p:pic>
            <p:cxnSp>
              <p:nvCxnSpPr>
                <p:cNvPr id="11" name="Conector recto 10">
                  <a:extLst>
                    <a:ext uri="{FF2B5EF4-FFF2-40B4-BE49-F238E27FC236}">
                      <a16:creationId xmlns:a16="http://schemas.microsoft.com/office/drawing/2014/main" id="{B823C290-57B6-A8B9-1759-82F1FD820BFC}"/>
                    </a:ext>
                  </a:extLst>
                </p:cNvPr>
                <p:cNvCxnSpPr/>
                <p:nvPr/>
              </p:nvCxnSpPr>
              <p:spPr>
                <a:xfrm flipH="1">
                  <a:off x="9810561" y="425618"/>
                  <a:ext cx="7183" cy="316968"/>
                </a:xfrm>
                <a:prstGeom prst="line">
                  <a:avLst/>
                </a:prstGeom>
                <a:ln w="12700">
                  <a:solidFill>
                    <a:srgbClr val="A27B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" name="Imagen 1" descr="Un letrero de color blanco&#10;&#10;Descripción generada automáticamente con confianza media">
              <a:extLst>
                <a:ext uri="{FF2B5EF4-FFF2-40B4-BE49-F238E27FC236}">
                  <a16:creationId xmlns:a16="http://schemas.microsoft.com/office/drawing/2014/main" id="{7AE56440-FDCF-BC5B-8623-17940E599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01099" y="55830"/>
              <a:ext cx="645181" cy="891566"/>
            </a:xfrm>
            <a:prstGeom prst="rect">
              <a:avLst/>
            </a:prstGeom>
          </p:spPr>
        </p:pic>
      </p:grpSp>
      <p:sp>
        <p:nvSpPr>
          <p:cNvPr id="13" name="Google Shape;92;p2">
            <a:extLst>
              <a:ext uri="{FF2B5EF4-FFF2-40B4-BE49-F238E27FC236}">
                <a16:creationId xmlns:a16="http://schemas.microsoft.com/office/drawing/2014/main" id="{ED4C43BC-1573-5986-BC80-EAF8CDAFB91D}"/>
              </a:ext>
            </a:extLst>
          </p:cNvPr>
          <p:cNvSpPr txBox="1"/>
          <p:nvPr/>
        </p:nvSpPr>
        <p:spPr>
          <a:xfrm>
            <a:off x="-13655" y="-7133"/>
            <a:ext cx="5985010" cy="679432"/>
          </a:xfrm>
          <a:prstGeom prst="rect">
            <a:avLst/>
          </a:prstGeom>
          <a:solidFill>
            <a:srgbClr val="5A0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D899"/>
              </a:buClr>
              <a:buSzPts val="4400"/>
              <a:buFont typeface="Noto Sans"/>
              <a:buNone/>
            </a:pPr>
            <a:r>
              <a:rPr lang="es-MX" sz="3200" b="1" i="0" u="none" strike="noStrike" cap="none" dirty="0">
                <a:solidFill>
                  <a:schemeClr val="bg1"/>
                </a:solidFill>
                <a:latin typeface="Noto Sans Black" panose="020B0502040504020204" pitchFamily="34" charset="0"/>
                <a:ea typeface="Noto Sans Black" panose="020B0502040504020204" pitchFamily="34" charset="0"/>
                <a:cs typeface="Noto Sans Black" panose="020B0502040504020204" pitchFamily="34" charset="0"/>
                <a:sym typeface="Noto Sans"/>
              </a:rPr>
              <a:t>Índice</a:t>
            </a:r>
            <a:endParaRPr sz="1050" dirty="0">
              <a:solidFill>
                <a:schemeClr val="bg1"/>
              </a:solidFill>
              <a:latin typeface="Noto Sans Black" panose="020B0502040504020204" pitchFamily="34" charset="0"/>
              <a:ea typeface="Noto Sans Black" panose="020B0502040504020204" pitchFamily="34" charset="0"/>
              <a:cs typeface="Noto Sans Black" panose="020B0502040504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98E269E-D981-E902-5150-3A19F0DCFF9A}"/>
              </a:ext>
            </a:extLst>
          </p:cNvPr>
          <p:cNvGrpSpPr/>
          <p:nvPr/>
        </p:nvGrpSpPr>
        <p:grpSpPr>
          <a:xfrm>
            <a:off x="1360234" y="1947818"/>
            <a:ext cx="9471532" cy="549282"/>
            <a:chOff x="1360235" y="1175658"/>
            <a:chExt cx="9471532" cy="549282"/>
          </a:xfrm>
        </p:grpSpPr>
        <p:sp>
          <p:nvSpPr>
            <p:cNvPr id="14" name="Google Shape;93;p2">
              <a:extLst>
                <a:ext uri="{FF2B5EF4-FFF2-40B4-BE49-F238E27FC236}">
                  <a16:creationId xmlns:a16="http://schemas.microsoft.com/office/drawing/2014/main" id="{B0647456-7090-FDE2-F4F2-21FC2E955525}"/>
                </a:ext>
              </a:extLst>
            </p:cNvPr>
            <p:cNvSpPr txBox="1"/>
            <p:nvPr/>
          </p:nvSpPr>
          <p:spPr>
            <a:xfrm>
              <a:off x="1360235" y="1175658"/>
              <a:ext cx="3864907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s-MX" sz="2400" b="1" i="0" u="none" strike="noStrike" cap="none" dirty="0">
                  <a:solidFill>
                    <a:srgbClr val="7B1B36"/>
                  </a:solidFill>
                  <a:latin typeface="Noto Sans"/>
                  <a:ea typeface="Noto Sans"/>
                  <a:cs typeface="Noto Sans"/>
                  <a:sym typeface="Noto Sans"/>
                </a:rPr>
                <a:t>Contenido</a:t>
              </a:r>
              <a:endParaRPr sz="2400" b="0" i="0" u="none" strike="noStrike" cap="none" dirty="0">
                <a:solidFill>
                  <a:srgbClr val="7B1B3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3;p2">
              <a:extLst>
                <a:ext uri="{FF2B5EF4-FFF2-40B4-BE49-F238E27FC236}">
                  <a16:creationId xmlns:a16="http://schemas.microsoft.com/office/drawing/2014/main" id="{7D605ECC-102C-C5E9-5ABF-DC326E22F3C4}"/>
                </a:ext>
              </a:extLst>
            </p:cNvPr>
            <p:cNvSpPr txBox="1"/>
            <p:nvPr/>
          </p:nvSpPr>
          <p:spPr>
            <a:xfrm>
              <a:off x="6966860" y="1175658"/>
              <a:ext cx="3864907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s-MX" sz="2400" b="1" i="0" u="none" strike="noStrike" cap="none" dirty="0">
                  <a:solidFill>
                    <a:srgbClr val="7B1B36"/>
                  </a:solidFill>
                  <a:latin typeface="Noto Sans"/>
                  <a:ea typeface="Noto Sans"/>
                  <a:cs typeface="Noto Sans"/>
                  <a:sym typeface="Noto Sans"/>
                </a:rPr>
                <a:t>Página</a:t>
              </a:r>
              <a:endParaRPr sz="2400" b="0" i="0" u="none" strike="noStrike" cap="none" dirty="0">
                <a:solidFill>
                  <a:srgbClr val="7B1B3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2BF19401-C64E-AF33-B410-F7BD421FC387}"/>
              </a:ext>
            </a:extLst>
          </p:cNvPr>
          <p:cNvGrpSpPr/>
          <p:nvPr/>
        </p:nvGrpSpPr>
        <p:grpSpPr>
          <a:xfrm>
            <a:off x="129798" y="2875001"/>
            <a:ext cx="11932404" cy="1107997"/>
            <a:chOff x="129798" y="2028764"/>
            <a:chExt cx="11932404" cy="1107997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059AAB1-78E6-C0BD-1963-F9FFDF432AC1}"/>
                </a:ext>
              </a:extLst>
            </p:cNvPr>
            <p:cNvSpPr txBox="1"/>
            <p:nvPr/>
          </p:nvSpPr>
          <p:spPr>
            <a:xfrm>
              <a:off x="129798" y="2028765"/>
              <a:ext cx="61186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es-MX" sz="2200" dirty="0">
                  <a:solidFill>
                    <a:schemeClr val="tx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Toneladas operadas a octubre 2025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s-MX" sz="2200" dirty="0">
                  <a:solidFill>
                    <a:schemeClr val="tx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TEU´s por tipo de tráfico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s-MX" sz="2200" dirty="0">
                  <a:solidFill>
                    <a:schemeClr val="tx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Vehículos operados por tipo de tráfico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9DA5CCD-9118-B482-F659-8CE70BAD768F}"/>
                </a:ext>
              </a:extLst>
            </p:cNvPr>
            <p:cNvSpPr txBox="1"/>
            <p:nvPr/>
          </p:nvSpPr>
          <p:spPr>
            <a:xfrm>
              <a:off x="6364099" y="2028764"/>
              <a:ext cx="569810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200" dirty="0">
                  <a:solidFill>
                    <a:schemeClr val="tx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3</a:t>
              </a:r>
            </a:p>
            <a:p>
              <a:pPr algn="ctr"/>
              <a:r>
                <a:rPr lang="es-MX" sz="2200" dirty="0">
                  <a:solidFill>
                    <a:schemeClr val="tx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4</a:t>
              </a:r>
            </a:p>
            <a:p>
              <a:pPr algn="ctr"/>
              <a:r>
                <a:rPr lang="es-MX" sz="2200" dirty="0">
                  <a:solidFill>
                    <a:schemeClr val="tx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5</a:t>
              </a:r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FED33A4-DA58-1CEB-6908-1F187994815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599755" y="6407150"/>
            <a:ext cx="2743200" cy="3651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6827D3-94A1-50C4-A123-B773297A9EE1}"/>
              </a:ext>
            </a:extLst>
          </p:cNvPr>
          <p:cNvSpPr txBox="1"/>
          <p:nvPr/>
        </p:nvSpPr>
        <p:spPr>
          <a:xfrm>
            <a:off x="4110868" y="6397781"/>
            <a:ext cx="803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Acumulado a octubre 2025</a:t>
            </a:r>
          </a:p>
          <a:p>
            <a:pPr algn="r"/>
            <a:r>
              <a:rPr lang="es-MX" sz="9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(No incluye transbordos)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2;p2">
            <a:extLst>
              <a:ext uri="{FF2B5EF4-FFF2-40B4-BE49-F238E27FC236}">
                <a16:creationId xmlns:a16="http://schemas.microsoft.com/office/drawing/2014/main" id="{ED4C43BC-1573-5986-BC80-EAF8CDAFB91D}"/>
              </a:ext>
            </a:extLst>
          </p:cNvPr>
          <p:cNvSpPr txBox="1"/>
          <p:nvPr/>
        </p:nvSpPr>
        <p:spPr>
          <a:xfrm>
            <a:off x="-13655" y="2858"/>
            <a:ext cx="5954027" cy="645903"/>
          </a:xfrm>
          <a:prstGeom prst="rect">
            <a:avLst/>
          </a:prstGeom>
          <a:solidFill>
            <a:srgbClr val="5A0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D899"/>
              </a:buClr>
              <a:buSzPts val="4400"/>
              <a:buFont typeface="Noto Sans"/>
              <a:buNone/>
            </a:pPr>
            <a:r>
              <a:rPr lang="es-MX" sz="2800" b="1" i="0" u="none" strike="noStrike" cap="none" dirty="0">
                <a:solidFill>
                  <a:schemeClr val="bg1"/>
                </a:solidFill>
                <a:latin typeface="Noto Sans Black" panose="020B0502040504020204" pitchFamily="34" charset="0"/>
                <a:ea typeface="Noto Sans Black" panose="020B0502040504020204" pitchFamily="34" charset="0"/>
                <a:cs typeface="Noto Sans Black" panose="020B0502040504020204" pitchFamily="34" charset="0"/>
                <a:sym typeface="Noto Sans"/>
              </a:rPr>
              <a:t>MOVIMIENTO TOTAL DE LA CARGA</a:t>
            </a:r>
          </a:p>
        </p:txBody>
      </p:sp>
      <p:sp>
        <p:nvSpPr>
          <p:cNvPr id="14" name="Google Shape;93;p2">
            <a:extLst>
              <a:ext uri="{FF2B5EF4-FFF2-40B4-BE49-F238E27FC236}">
                <a16:creationId xmlns:a16="http://schemas.microsoft.com/office/drawing/2014/main" id="{B0647456-7090-FDE2-F4F2-21FC2E955525}"/>
              </a:ext>
            </a:extLst>
          </p:cNvPr>
          <p:cNvSpPr txBox="1"/>
          <p:nvPr/>
        </p:nvSpPr>
        <p:spPr>
          <a:xfrm>
            <a:off x="-13655" y="703852"/>
            <a:ext cx="7526154" cy="509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MX" sz="1900" b="1" i="0" u="none" strike="noStrike" cap="none" dirty="0">
                <a:solidFill>
                  <a:srgbClr val="7B1B36"/>
                </a:solidFill>
                <a:latin typeface="Noto Sans"/>
                <a:ea typeface="Noto Sans"/>
                <a:cs typeface="Noto Sans"/>
                <a:sym typeface="Noto Sans"/>
              </a:rPr>
              <a:t>OPERADA EN EL PUERTO DE ALTAMIRA</a:t>
            </a:r>
            <a:endParaRPr sz="1900" b="0" i="0" u="none" strike="noStrike" cap="none" dirty="0">
              <a:solidFill>
                <a:srgbClr val="7B1B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A8766E-ED08-8336-3878-ED3672E3B7E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568772" y="6364292"/>
            <a:ext cx="2743200" cy="3651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s-MX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E6495B06-14B5-14FA-4324-24A7E655ED4A}"/>
              </a:ext>
            </a:extLst>
          </p:cNvPr>
          <p:cNvGrpSpPr/>
          <p:nvPr/>
        </p:nvGrpSpPr>
        <p:grpSpPr>
          <a:xfrm>
            <a:off x="7375916" y="81708"/>
            <a:ext cx="4684104" cy="891566"/>
            <a:chOff x="7462176" y="55830"/>
            <a:chExt cx="4684104" cy="891566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878340A3-B161-F7B4-AFC5-0EFE90A50962}"/>
                </a:ext>
              </a:extLst>
            </p:cNvPr>
            <p:cNvGrpSpPr/>
            <p:nvPr/>
          </p:nvGrpSpPr>
          <p:grpSpPr>
            <a:xfrm>
              <a:off x="7462176" y="161897"/>
              <a:ext cx="3773424" cy="679432"/>
              <a:chOff x="7675064" y="476652"/>
              <a:chExt cx="4123176" cy="809224"/>
            </a:xfrm>
          </p:grpSpPr>
          <p:pic>
            <p:nvPicPr>
              <p:cNvPr id="43" name="Imagen 42">
                <a:extLst>
                  <a:ext uri="{FF2B5EF4-FFF2-40B4-BE49-F238E27FC236}">
                    <a16:creationId xmlns:a16="http://schemas.microsoft.com/office/drawing/2014/main" id="{5F6D93F2-BB6E-4331-2D5C-B37BC7ECF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1294" t="22756" r="11588" b="19391"/>
              <a:stretch/>
            </p:blipFill>
            <p:spPr>
              <a:xfrm>
                <a:off x="7675064" y="476652"/>
                <a:ext cx="2938766" cy="809224"/>
              </a:xfrm>
              <a:prstGeom prst="rect">
                <a:avLst/>
              </a:prstGeom>
            </p:spPr>
          </p:pic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94E9E028-AFCF-3D65-61CE-18624A1414A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885801" y="565608"/>
                <a:ext cx="912439" cy="650428"/>
                <a:chOff x="9810561" y="394136"/>
                <a:chExt cx="569327" cy="405845"/>
              </a:xfrm>
            </p:grpSpPr>
            <p:pic>
              <p:nvPicPr>
                <p:cNvPr id="45" name="Imagen 44">
                  <a:extLst>
                    <a:ext uri="{FF2B5EF4-FFF2-40B4-BE49-F238E27FC236}">
                      <a16:creationId xmlns:a16="http://schemas.microsoft.com/office/drawing/2014/main" id="{074D043C-9118-B802-A079-28D9AAF97D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74043" y="394136"/>
                  <a:ext cx="405845" cy="405845"/>
                </a:xfrm>
                <a:prstGeom prst="rect">
                  <a:avLst/>
                </a:prstGeom>
              </p:spPr>
            </p:pic>
            <p:cxnSp>
              <p:nvCxnSpPr>
                <p:cNvPr id="46" name="Conector recto 45">
                  <a:extLst>
                    <a:ext uri="{FF2B5EF4-FFF2-40B4-BE49-F238E27FC236}">
                      <a16:creationId xmlns:a16="http://schemas.microsoft.com/office/drawing/2014/main" id="{3C5F4FAD-D418-27A2-4DD5-E1D4B6DFC80B}"/>
                    </a:ext>
                  </a:extLst>
                </p:cNvPr>
                <p:cNvCxnSpPr/>
                <p:nvPr/>
              </p:nvCxnSpPr>
              <p:spPr>
                <a:xfrm flipH="1">
                  <a:off x="9810561" y="425618"/>
                  <a:ext cx="7183" cy="316968"/>
                </a:xfrm>
                <a:prstGeom prst="line">
                  <a:avLst/>
                </a:prstGeom>
                <a:ln w="12700">
                  <a:solidFill>
                    <a:srgbClr val="A27B00"/>
                  </a:solidFill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2" name="Imagen 41" descr="Un letrero de color blanco&#10;&#10;Descripción generada automáticamente con confianza media">
              <a:extLst>
                <a:ext uri="{FF2B5EF4-FFF2-40B4-BE49-F238E27FC236}">
                  <a16:creationId xmlns:a16="http://schemas.microsoft.com/office/drawing/2014/main" id="{E896FB7C-EB38-B00A-D8A9-D2BA85CFE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01099" y="55830"/>
              <a:ext cx="645181" cy="891566"/>
            </a:xfrm>
            <a:prstGeom prst="rect">
              <a:avLst/>
            </a:prstGeom>
          </p:spPr>
        </p:pic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018FA06-517B-BE8D-6B88-A491603FECC0}"/>
              </a:ext>
            </a:extLst>
          </p:cNvPr>
          <p:cNvSpPr txBox="1"/>
          <p:nvPr/>
        </p:nvSpPr>
        <p:spPr>
          <a:xfrm>
            <a:off x="4110868" y="6397781"/>
            <a:ext cx="803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Acumulado a octubre 2025</a:t>
            </a:r>
          </a:p>
          <a:p>
            <a:pPr algn="r"/>
            <a:r>
              <a:rPr lang="es-MX" sz="9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(No incluye transbordos)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0B182C1-E26C-05F0-7CAA-B51D3E178480}"/>
              </a:ext>
            </a:extLst>
          </p:cNvPr>
          <p:cNvSpPr txBox="1"/>
          <p:nvPr/>
        </p:nvSpPr>
        <p:spPr>
          <a:xfrm>
            <a:off x="3239841" y="5664434"/>
            <a:ext cx="888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 movimiento total de la carga operada en el Puerto de Altamira, acumulada al mes de octubre fue de 14,548 millones de toneladas, lo que representa un decremento del 16.8% en comparativa con el ejercicio anterior.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EABC175-C999-5B20-ADE8-DBDE1C956D8B}"/>
              </a:ext>
            </a:extLst>
          </p:cNvPr>
          <p:cNvGrpSpPr/>
          <p:nvPr/>
        </p:nvGrpSpPr>
        <p:grpSpPr>
          <a:xfrm>
            <a:off x="111357" y="4654562"/>
            <a:ext cx="5049958" cy="836900"/>
            <a:chOff x="-20758" y="1022380"/>
            <a:chExt cx="5049958" cy="836900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92865BF4-C322-2505-471E-CAEC5B46D5D8}"/>
                </a:ext>
              </a:extLst>
            </p:cNvPr>
            <p:cNvGrpSpPr/>
            <p:nvPr/>
          </p:nvGrpSpPr>
          <p:grpSpPr>
            <a:xfrm>
              <a:off x="75572" y="1022380"/>
              <a:ext cx="4953628" cy="836900"/>
              <a:chOff x="223521" y="5161280"/>
              <a:chExt cx="9045208" cy="1506657"/>
            </a:xfrm>
          </p:grpSpPr>
          <p:sp>
            <p:nvSpPr>
              <p:cNvPr id="19" name="22 Rectángulo redondeado">
                <a:extLst>
                  <a:ext uri="{FF2B5EF4-FFF2-40B4-BE49-F238E27FC236}">
                    <a16:creationId xmlns:a16="http://schemas.microsoft.com/office/drawing/2014/main" id="{EE8D85F6-0B79-FEA3-09CD-5B17B6DA61EE}"/>
                  </a:ext>
                </a:extLst>
              </p:cNvPr>
              <p:cNvSpPr/>
              <p:nvPr/>
            </p:nvSpPr>
            <p:spPr>
              <a:xfrm>
                <a:off x="1440215" y="6265889"/>
                <a:ext cx="1328254" cy="3964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8665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5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ontserrat SemiBold" panose="00000700000000000000" pitchFamily="2" charset="0"/>
                    <a:ea typeface="+mn-ea"/>
                    <a:cs typeface="+mn-cs"/>
                  </a:rPr>
                  <a:t> Carga General</a:t>
                </a:r>
              </a:p>
            </p:txBody>
          </p:sp>
          <p:sp>
            <p:nvSpPr>
              <p:cNvPr id="20" name="22 Rectángulo redondeado">
                <a:extLst>
                  <a:ext uri="{FF2B5EF4-FFF2-40B4-BE49-F238E27FC236}">
                    <a16:creationId xmlns:a16="http://schemas.microsoft.com/office/drawing/2014/main" id="{2DB9297D-EACD-D8F9-150C-5794D3BED6D4}"/>
                  </a:ext>
                </a:extLst>
              </p:cNvPr>
              <p:cNvSpPr/>
              <p:nvPr/>
            </p:nvSpPr>
            <p:spPr>
              <a:xfrm>
                <a:off x="2793990" y="6262710"/>
                <a:ext cx="1210886" cy="3964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8665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5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ontserrat SemiBold" panose="00000700000000000000" pitchFamily="2" charset="0"/>
                    <a:ea typeface="+mn-ea"/>
                    <a:cs typeface="+mn-cs"/>
                  </a:rPr>
                  <a:t>Granel Agrícola</a:t>
                </a:r>
              </a:p>
            </p:txBody>
          </p:sp>
          <p:sp>
            <p:nvSpPr>
              <p:cNvPr id="21" name="22 Rectángulo redondeado">
                <a:extLst>
                  <a:ext uri="{FF2B5EF4-FFF2-40B4-BE49-F238E27FC236}">
                    <a16:creationId xmlns:a16="http://schemas.microsoft.com/office/drawing/2014/main" id="{0B029B57-78C7-B0C5-BA3D-35627AF43E43}"/>
                  </a:ext>
                </a:extLst>
              </p:cNvPr>
              <p:cNvSpPr/>
              <p:nvPr/>
            </p:nvSpPr>
            <p:spPr>
              <a:xfrm>
                <a:off x="4049598" y="6265831"/>
                <a:ext cx="1210886" cy="3964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8665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5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ontserrat SemiBold" panose="00000700000000000000" pitchFamily="2" charset="0"/>
                    <a:ea typeface="+mn-ea"/>
                    <a:cs typeface="+mn-cs"/>
                  </a:rPr>
                  <a:t> Granel Mineral</a:t>
                </a:r>
              </a:p>
            </p:txBody>
          </p:sp>
          <p:sp>
            <p:nvSpPr>
              <p:cNvPr id="22" name="22 Rectángulo redondeado">
                <a:extLst>
                  <a:ext uri="{FF2B5EF4-FFF2-40B4-BE49-F238E27FC236}">
                    <a16:creationId xmlns:a16="http://schemas.microsoft.com/office/drawing/2014/main" id="{E8258EEB-18F5-F432-440D-7605AFF6BAC0}"/>
                  </a:ext>
                </a:extLst>
              </p:cNvPr>
              <p:cNvSpPr/>
              <p:nvPr/>
            </p:nvSpPr>
            <p:spPr>
              <a:xfrm>
                <a:off x="5308606" y="6269214"/>
                <a:ext cx="1328254" cy="3964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8665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5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ontserrat SemiBold" panose="00000700000000000000" pitchFamily="2" charset="0"/>
                    <a:ea typeface="+mn-ea"/>
                    <a:cs typeface="+mn-cs"/>
                  </a:rPr>
                  <a:t>Fluidos Petroquímicos</a:t>
                </a:r>
              </a:p>
            </p:txBody>
          </p:sp>
          <p:sp>
            <p:nvSpPr>
              <p:cNvPr id="23" name="22 Rectángulo redondeado">
                <a:extLst>
                  <a:ext uri="{FF2B5EF4-FFF2-40B4-BE49-F238E27FC236}">
                    <a16:creationId xmlns:a16="http://schemas.microsoft.com/office/drawing/2014/main" id="{8097CAC3-1BF9-AB5A-603A-BD3D1F7A802F}"/>
                  </a:ext>
                </a:extLst>
              </p:cNvPr>
              <p:cNvSpPr/>
              <p:nvPr/>
            </p:nvSpPr>
            <p:spPr>
              <a:xfrm>
                <a:off x="6669069" y="6271473"/>
                <a:ext cx="1210886" cy="3964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8665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5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ontserrat SemiBold" panose="00000700000000000000" pitchFamily="2" charset="0"/>
                    <a:ea typeface="+mn-ea"/>
                    <a:cs typeface="+mn-cs"/>
                  </a:rPr>
                  <a:t>Industria</a:t>
                </a:r>
              </a:p>
              <a:p>
                <a:pPr marL="0" marR="0" lvl="0" indent="0" algn="ctr" defTabSz="8665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5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ontserrat SemiBold" panose="00000700000000000000" pitchFamily="2" charset="0"/>
                    <a:ea typeface="+mn-ea"/>
                    <a:cs typeface="+mn-cs"/>
                  </a:rPr>
                  <a:t>Offshore</a:t>
                </a:r>
              </a:p>
            </p:txBody>
          </p:sp>
          <p:sp>
            <p:nvSpPr>
              <p:cNvPr id="24" name="22 Rectángulo redondeado">
                <a:extLst>
                  <a:ext uri="{FF2B5EF4-FFF2-40B4-BE49-F238E27FC236}">
                    <a16:creationId xmlns:a16="http://schemas.microsoft.com/office/drawing/2014/main" id="{330A999E-3302-4543-554F-1320C7EEFAF1}"/>
                  </a:ext>
                </a:extLst>
              </p:cNvPr>
              <p:cNvSpPr/>
              <p:nvPr/>
            </p:nvSpPr>
            <p:spPr>
              <a:xfrm>
                <a:off x="7940475" y="6267180"/>
                <a:ext cx="1328254" cy="39646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86652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5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ontserrat SemiBold" panose="00000700000000000000" pitchFamily="2" charset="0"/>
                    <a:ea typeface="+mn-ea"/>
                    <a:cs typeface="+mn-cs"/>
                  </a:rPr>
                  <a:t>Gas Natural Licuado</a:t>
                </a:r>
              </a:p>
            </p:txBody>
          </p:sp>
          <p:grpSp>
            <p:nvGrpSpPr>
              <p:cNvPr id="25" name="Grupo 24">
                <a:extLst>
                  <a:ext uri="{FF2B5EF4-FFF2-40B4-BE49-F238E27FC236}">
                    <a16:creationId xmlns:a16="http://schemas.microsoft.com/office/drawing/2014/main" id="{4FBA5164-460B-3B2F-F832-16BA203CF8CF}"/>
                  </a:ext>
                </a:extLst>
              </p:cNvPr>
              <p:cNvGrpSpPr/>
              <p:nvPr/>
            </p:nvGrpSpPr>
            <p:grpSpPr>
              <a:xfrm>
                <a:off x="223521" y="5161280"/>
                <a:ext cx="8773918" cy="1183796"/>
                <a:chOff x="243840" y="5207107"/>
                <a:chExt cx="8733279" cy="1092142"/>
              </a:xfrm>
            </p:grpSpPr>
            <p:grpSp>
              <p:nvGrpSpPr>
                <p:cNvPr id="26" name="Grupo 25">
                  <a:extLst>
                    <a:ext uri="{FF2B5EF4-FFF2-40B4-BE49-F238E27FC236}">
                      <a16:creationId xmlns:a16="http://schemas.microsoft.com/office/drawing/2014/main" id="{33A2D045-1A98-91A4-933A-310B702537F3}"/>
                    </a:ext>
                  </a:extLst>
                </p:cNvPr>
                <p:cNvGrpSpPr/>
                <p:nvPr/>
              </p:nvGrpSpPr>
              <p:grpSpPr>
                <a:xfrm>
                  <a:off x="243840" y="5272352"/>
                  <a:ext cx="934067" cy="934067"/>
                  <a:chOff x="243840" y="5272352"/>
                  <a:chExt cx="934067" cy="934067"/>
                </a:xfrm>
              </p:grpSpPr>
              <p:pic>
                <p:nvPicPr>
                  <p:cNvPr id="57" name="Gráfico 56">
                    <a:extLst>
                      <a:ext uri="{FF2B5EF4-FFF2-40B4-BE49-F238E27FC236}">
                        <a16:creationId xmlns:a16="http://schemas.microsoft.com/office/drawing/2014/main" id="{A3936675-F9C7-6FBA-BAE0-AF8B627093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3840" y="5272352"/>
                    <a:ext cx="934067" cy="934067"/>
                  </a:xfrm>
                  <a:prstGeom prst="rect">
                    <a:avLst/>
                  </a:prstGeom>
                </p:spPr>
              </p:pic>
              <p:pic>
                <p:nvPicPr>
                  <p:cNvPr id="58" name="image35.png">
                    <a:extLst>
                      <a:ext uri="{FF2B5EF4-FFF2-40B4-BE49-F238E27FC236}">
                        <a16:creationId xmlns:a16="http://schemas.microsoft.com/office/drawing/2014/main" id="{F31566B2-8504-52DA-749A-FCAD0CCEAC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524304" y="5445693"/>
                    <a:ext cx="400836" cy="53552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upo 26">
                  <a:extLst>
                    <a:ext uri="{FF2B5EF4-FFF2-40B4-BE49-F238E27FC236}">
                      <a16:creationId xmlns:a16="http://schemas.microsoft.com/office/drawing/2014/main" id="{D0806805-E685-2D12-15B8-6BC6762B95AA}"/>
                    </a:ext>
                  </a:extLst>
                </p:cNvPr>
                <p:cNvGrpSpPr/>
                <p:nvPr/>
              </p:nvGrpSpPr>
              <p:grpSpPr>
                <a:xfrm>
                  <a:off x="2900788" y="5207107"/>
                  <a:ext cx="980644" cy="980644"/>
                  <a:chOff x="2900788" y="5207107"/>
                  <a:chExt cx="980644" cy="980644"/>
                </a:xfrm>
              </p:grpSpPr>
              <p:pic>
                <p:nvPicPr>
                  <p:cNvPr id="55" name="Gráfico 54">
                    <a:extLst>
                      <a:ext uri="{FF2B5EF4-FFF2-40B4-BE49-F238E27FC236}">
                        <a16:creationId xmlns:a16="http://schemas.microsoft.com/office/drawing/2014/main" id="{AE780D0A-6BBB-B693-D62F-3DAA831205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00788" y="5207107"/>
                    <a:ext cx="980644" cy="980644"/>
                  </a:xfrm>
                  <a:prstGeom prst="rect">
                    <a:avLst/>
                  </a:prstGeom>
                </p:spPr>
              </p:pic>
              <p:pic>
                <p:nvPicPr>
                  <p:cNvPr id="56" name="image15.png">
                    <a:extLst>
                      <a:ext uri="{FF2B5EF4-FFF2-40B4-BE49-F238E27FC236}">
                        <a16:creationId xmlns:a16="http://schemas.microsoft.com/office/drawing/2014/main" id="{39CBD3BB-568D-5152-A5C8-62A8C79130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168358" y="5445507"/>
                    <a:ext cx="498079" cy="53021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upo 27">
                  <a:extLst>
                    <a:ext uri="{FF2B5EF4-FFF2-40B4-BE49-F238E27FC236}">
                      <a16:creationId xmlns:a16="http://schemas.microsoft.com/office/drawing/2014/main" id="{DF64F16A-8C77-4687-7EE8-E5305641D41F}"/>
                    </a:ext>
                  </a:extLst>
                </p:cNvPr>
                <p:cNvGrpSpPr/>
                <p:nvPr/>
              </p:nvGrpSpPr>
              <p:grpSpPr>
                <a:xfrm>
                  <a:off x="4156564" y="5235914"/>
                  <a:ext cx="980643" cy="980643"/>
                  <a:chOff x="4156564" y="5235914"/>
                  <a:chExt cx="980643" cy="980643"/>
                </a:xfrm>
              </p:grpSpPr>
              <p:pic>
                <p:nvPicPr>
                  <p:cNvPr id="53" name="Gráfico 52">
                    <a:extLst>
                      <a:ext uri="{FF2B5EF4-FFF2-40B4-BE49-F238E27FC236}">
                        <a16:creationId xmlns:a16="http://schemas.microsoft.com/office/drawing/2014/main" id="{C2A61867-0F24-C09D-888E-284C24B106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56564" y="5235914"/>
                    <a:ext cx="980643" cy="980643"/>
                  </a:xfrm>
                  <a:prstGeom prst="rect">
                    <a:avLst/>
                  </a:prstGeom>
                </p:spPr>
              </p:pic>
              <p:pic>
                <p:nvPicPr>
                  <p:cNvPr id="54" name="image16.png">
                    <a:extLst>
                      <a:ext uri="{FF2B5EF4-FFF2-40B4-BE49-F238E27FC236}">
                        <a16:creationId xmlns:a16="http://schemas.microsoft.com/office/drawing/2014/main" id="{5DF6991C-0458-EB49-9AAE-BC2AA866C1B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4382374" y="5466568"/>
                    <a:ext cx="529019" cy="49510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" name="Grupo 29">
                  <a:extLst>
                    <a:ext uri="{FF2B5EF4-FFF2-40B4-BE49-F238E27FC236}">
                      <a16:creationId xmlns:a16="http://schemas.microsoft.com/office/drawing/2014/main" id="{69232F6C-49D6-58D5-B9E5-F1EB5FA442D8}"/>
                    </a:ext>
                  </a:extLst>
                </p:cNvPr>
                <p:cNvGrpSpPr/>
                <p:nvPr/>
              </p:nvGrpSpPr>
              <p:grpSpPr>
                <a:xfrm>
                  <a:off x="5457860" y="5266717"/>
                  <a:ext cx="975536" cy="975536"/>
                  <a:chOff x="5457860" y="5266717"/>
                  <a:chExt cx="975536" cy="975536"/>
                </a:xfrm>
              </p:grpSpPr>
              <p:pic>
                <p:nvPicPr>
                  <p:cNvPr id="51" name="Gráfico 50">
                    <a:extLst>
                      <a:ext uri="{FF2B5EF4-FFF2-40B4-BE49-F238E27FC236}">
                        <a16:creationId xmlns:a16="http://schemas.microsoft.com/office/drawing/2014/main" id="{5ED71D28-354E-55E6-D82C-65F36DC0B9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57860" y="5266717"/>
                    <a:ext cx="975536" cy="975536"/>
                  </a:xfrm>
                  <a:prstGeom prst="rect">
                    <a:avLst/>
                  </a:prstGeom>
                </p:spPr>
              </p:pic>
              <p:pic>
                <p:nvPicPr>
                  <p:cNvPr id="52" name="image23.png">
                    <a:extLst>
                      <a:ext uri="{FF2B5EF4-FFF2-40B4-BE49-F238E27FC236}">
                        <a16:creationId xmlns:a16="http://schemas.microsoft.com/office/drawing/2014/main" id="{6513E149-9132-AA1B-3285-5C436C5569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5752386" y="5478344"/>
                    <a:ext cx="403389" cy="50423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" name="Grupo 30">
                  <a:extLst>
                    <a:ext uri="{FF2B5EF4-FFF2-40B4-BE49-F238E27FC236}">
                      <a16:creationId xmlns:a16="http://schemas.microsoft.com/office/drawing/2014/main" id="{303CC67F-A1BA-A55E-8CC1-1FB3CF445624}"/>
                    </a:ext>
                  </a:extLst>
                </p:cNvPr>
                <p:cNvGrpSpPr/>
                <p:nvPr/>
              </p:nvGrpSpPr>
              <p:grpSpPr>
                <a:xfrm>
                  <a:off x="6696454" y="5324117"/>
                  <a:ext cx="957489" cy="957489"/>
                  <a:chOff x="6696454" y="5324117"/>
                  <a:chExt cx="957489" cy="957489"/>
                </a:xfrm>
              </p:grpSpPr>
              <p:pic>
                <p:nvPicPr>
                  <p:cNvPr id="48" name="Gráfico 47">
                    <a:extLst>
                      <a:ext uri="{FF2B5EF4-FFF2-40B4-BE49-F238E27FC236}">
                        <a16:creationId xmlns:a16="http://schemas.microsoft.com/office/drawing/2014/main" id="{05D88DE3-D6C7-9229-E12F-174F68F991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96454" y="5324117"/>
                    <a:ext cx="957489" cy="957489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2" descr="Plataforma Petrolífera Marina. Ilustración De Estilo De Tinta Vectorial  Ilustración del Vector - Ilustración de transporte, vector: 174480727">
                    <a:extLst>
                      <a:ext uri="{FF2B5EF4-FFF2-40B4-BE49-F238E27FC236}">
                        <a16:creationId xmlns:a16="http://schemas.microsoft.com/office/drawing/2014/main" id="{B6F6C4DD-98BA-F547-4B88-296D771E520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9">
                            <a14:imgEffect>
                              <a14:backgroundRemoval t="10000" b="90000" l="10000" r="90000">
                                <a14:foregroundMark x1="37875" y1="89884" x2="37875" y2="89884"/>
                                <a14:foregroundMark x1="26125" y1="89884" x2="26125" y2="89884"/>
                                <a14:backgroundMark x1="73125" y1="76783" x2="73125" y2="76783"/>
                                <a14:backgroundMark x1="65750" y1="79436" x2="65750" y2="79436"/>
                                <a14:backgroundMark x1="65750" y1="74129" x2="65750" y2="74129"/>
                                <a14:backgroundMark x1="57000" y1="79436" x2="57000" y2="79436"/>
                                <a14:backgroundMark x1="56250" y1="74129" x2="56250" y2="74129"/>
                                <a14:backgroundMark x1="59250" y1="77114" x2="59250" y2="77114"/>
                                <a14:backgroundMark x1="69250" y1="76451" x2="69250" y2="76451"/>
                                <a14:backgroundMark x1="69000" y1="83582" x2="69000" y2="83582"/>
                                <a14:backgroundMark x1="50500" y1="77446" x2="50500" y2="77446"/>
                                <a14:backgroundMark x1="47250" y1="73466" x2="47250" y2="73466"/>
                                <a14:backgroundMark x1="46500" y1="79436" x2="46500" y2="79436"/>
                                <a14:backgroundMark x1="37125" y1="47927" x2="37125" y2="47927"/>
                                <a14:backgroundMark x1="63250" y1="23881" x2="63250" y2="23881"/>
                                <a14:backgroundMark x1="62500" y1="24876" x2="62500" y2="24876"/>
                                <a14:backgroundMark x1="62000" y1="28524" x2="62000" y2="28524"/>
                                <a14:backgroundMark x1="62000" y1="33831" x2="62000" y2="33831"/>
                                <a14:backgroundMark x1="61750" y1="38806" x2="61750" y2="38806"/>
                                <a14:backgroundMark x1="62500" y1="43449" x2="62500" y2="43449"/>
                                <a14:backgroundMark x1="64250" y1="40133" x2="64250" y2="40133"/>
                                <a14:backgroundMark x1="59250" y1="39801" x2="59250" y2="39801"/>
                                <a14:backgroundMark x1="64250" y1="31841" x2="64250" y2="31841"/>
                                <a14:backgroundMark x1="60250" y1="31841" x2="60250" y2="31841"/>
                                <a14:backgroundMark x1="62000" y1="17910" x2="62000" y2="17910"/>
                                <a14:backgroundMark x1="62000" y1="13930" x2="62000" y2="13930"/>
                                <a14:backgroundMark x1="63500" y1="23549" x2="63500" y2="23549"/>
                                <a14:backgroundMark x1="61500" y1="23217" x2="61500" y2="23217"/>
                                <a14:backgroundMark x1="65500" y1="49917" x2="65500" y2="49917"/>
                                <a14:backgroundMark x1="63250" y1="52239" x2="63250" y2="52239"/>
                                <a14:backgroundMark x1="58000" y1="48259" x2="58000" y2="48259"/>
                                <a14:backgroundMark x1="59500" y1="84577" x2="59500" y2="84577"/>
                                <a14:backgroundMark x1="39375" y1="76783" x2="39375" y2="76783"/>
                                <a14:backgroundMark x1="50000" y1="84909" x2="50000" y2="84909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66109" y="5504609"/>
                    <a:ext cx="838200" cy="63179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2" name="Grupo 31">
                  <a:extLst>
                    <a:ext uri="{FF2B5EF4-FFF2-40B4-BE49-F238E27FC236}">
                      <a16:creationId xmlns:a16="http://schemas.microsoft.com/office/drawing/2014/main" id="{F481CFB5-DC26-2D15-1EC6-6897D6AA06EA}"/>
                    </a:ext>
                  </a:extLst>
                </p:cNvPr>
                <p:cNvGrpSpPr/>
                <p:nvPr/>
              </p:nvGrpSpPr>
              <p:grpSpPr>
                <a:xfrm>
                  <a:off x="8028267" y="5350397"/>
                  <a:ext cx="948852" cy="948852"/>
                  <a:chOff x="8028267" y="5350397"/>
                  <a:chExt cx="948852" cy="948852"/>
                </a:xfrm>
              </p:grpSpPr>
              <p:pic>
                <p:nvPicPr>
                  <p:cNvPr id="38" name="Gráfico 37">
                    <a:extLst>
                      <a:ext uri="{FF2B5EF4-FFF2-40B4-BE49-F238E27FC236}">
                        <a16:creationId xmlns:a16="http://schemas.microsoft.com/office/drawing/2014/main" id="{BE267029-CE0A-01C1-5B18-20A58AA8EC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28267" y="5350397"/>
                    <a:ext cx="948852" cy="948852"/>
                  </a:xfrm>
                  <a:prstGeom prst="rect">
                    <a:avLst/>
                  </a:prstGeom>
                </p:spPr>
              </p:pic>
              <p:pic>
                <p:nvPicPr>
                  <p:cNvPr id="39" name="image26.png">
                    <a:extLst>
                      <a:ext uri="{FF2B5EF4-FFF2-40B4-BE49-F238E27FC236}">
                        <a16:creationId xmlns:a16="http://schemas.microsoft.com/office/drawing/2014/main" id="{887C7100-FFAD-3300-D7A6-D11F3DD24E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0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8260825" y="5722531"/>
                    <a:ext cx="556402" cy="27128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upo 32">
                  <a:extLst>
                    <a:ext uri="{FF2B5EF4-FFF2-40B4-BE49-F238E27FC236}">
                      <a16:creationId xmlns:a16="http://schemas.microsoft.com/office/drawing/2014/main" id="{ACD4B543-61F8-E6BD-B711-B57F1C3C6A91}"/>
                    </a:ext>
                  </a:extLst>
                </p:cNvPr>
                <p:cNvGrpSpPr/>
                <p:nvPr/>
              </p:nvGrpSpPr>
              <p:grpSpPr>
                <a:xfrm>
                  <a:off x="1659231" y="5207107"/>
                  <a:ext cx="1001342" cy="1001342"/>
                  <a:chOff x="1659231" y="5207107"/>
                  <a:chExt cx="1001342" cy="1001342"/>
                </a:xfrm>
              </p:grpSpPr>
              <p:pic>
                <p:nvPicPr>
                  <p:cNvPr id="34" name="Gráfico 33">
                    <a:extLst>
                      <a:ext uri="{FF2B5EF4-FFF2-40B4-BE49-F238E27FC236}">
                        <a16:creationId xmlns:a16="http://schemas.microsoft.com/office/drawing/2014/main" id="{6FD9C595-1015-BA8B-666B-CD9D02E207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96DAC541-7B7A-43D3-8B79-37D633B846F1}">
                        <asvg:svgBlip xmlns:asvg="http://schemas.microsoft.com/office/drawing/2016/SVG/main" r:embed="rId2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9231" y="5207107"/>
                    <a:ext cx="1001342" cy="1001342"/>
                  </a:xfrm>
                  <a:prstGeom prst="rect">
                    <a:avLst/>
                  </a:prstGeom>
                </p:spPr>
              </p:pic>
              <p:pic>
                <p:nvPicPr>
                  <p:cNvPr id="35" name="image21.png">
                    <a:extLst>
                      <a:ext uri="{FF2B5EF4-FFF2-40B4-BE49-F238E27FC236}">
                        <a16:creationId xmlns:a16="http://schemas.microsoft.com/office/drawing/2014/main" id="{370FEFD3-0594-1819-220B-FF9B73517C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1848573" y="5466568"/>
                    <a:ext cx="376141" cy="279694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4" descr="Italia, Reino Unido, Coche imagen png - imagen transparente descarga  gratuita">
                    <a:extLst>
                      <a:ext uri="{FF2B5EF4-FFF2-40B4-BE49-F238E27FC236}">
                        <a16:creationId xmlns:a16="http://schemas.microsoft.com/office/drawing/2014/main" id="{9E13B79A-FDB6-57F9-0349-CB459471DBB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25">
                            <a14:imgEffect>
                              <a14:backgroundRemoval t="556" b="90000" l="3462" r="96154">
                                <a14:foregroundMark x1="16923" y1="18889" x2="16923" y2="18889"/>
                                <a14:foregroundMark x1="9615" y1="22778" x2="10000" y2="21667"/>
                                <a14:foregroundMark x1="37692" y1="1111" x2="37692" y2="1111"/>
                                <a14:foregroundMark x1="3462" y1="20556" x2="3462" y2="20556"/>
                                <a14:foregroundMark x1="13846" y1="79444" x2="13846" y2="79444"/>
                                <a14:foregroundMark x1="23846" y1="68333" x2="23846" y2="67222"/>
                                <a14:foregroundMark x1="23462" y1="48333" x2="23462" y2="48333"/>
                                <a14:foregroundMark x1="38846" y1="52778" x2="38846" y2="52778"/>
                                <a14:foregroundMark x1="83462" y1="49444" x2="83462" y2="49444"/>
                                <a14:foregroundMark x1="76154" y1="67222" x2="76154" y2="67222"/>
                                <a14:foregroundMark x1="91923" y1="63889" x2="91923" y2="63889"/>
                                <a14:foregroundMark x1="96154" y1="22778" x2="96154" y2="22778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00744" y="5814517"/>
                    <a:ext cx="338789" cy="23454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" name="Picture 6" descr="Sobre la energía eólica en Catalunya | EolicCat">
                    <a:extLst>
                      <a:ext uri="{FF2B5EF4-FFF2-40B4-BE49-F238E27FC236}">
                        <a16:creationId xmlns:a16="http://schemas.microsoft.com/office/drawing/2014/main" id="{3546B7A4-072C-904B-D602-BFB94613AB9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6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27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107" t="21981" r="14331" b="10101"/>
                  <a:stretch/>
                </p:blipFill>
                <p:spPr bwMode="auto">
                  <a:xfrm>
                    <a:off x="2260184" y="5433105"/>
                    <a:ext cx="264371" cy="4497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59" name="22 Rectángulo redondeado">
              <a:extLst>
                <a:ext uri="{FF2B5EF4-FFF2-40B4-BE49-F238E27FC236}">
                  <a16:creationId xmlns:a16="http://schemas.microsoft.com/office/drawing/2014/main" id="{4E6FCE0F-91EF-3DB0-1214-23D6D239AE2A}"/>
                </a:ext>
              </a:extLst>
            </p:cNvPr>
            <p:cNvSpPr/>
            <p:nvPr/>
          </p:nvSpPr>
          <p:spPr>
            <a:xfrm>
              <a:off x="-20758" y="1635492"/>
              <a:ext cx="727421" cy="22022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665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5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ontserrat SemiBold" panose="00000700000000000000" pitchFamily="2" charset="0"/>
                  <a:ea typeface="+mn-ea"/>
                  <a:cs typeface="+mn-cs"/>
                </a:rPr>
                <a:t> Carga Contenerizada</a:t>
              </a:r>
            </a:p>
          </p:txBody>
        </p:sp>
      </p:grp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A2FF4A9-F197-4E0D-91DF-25D14A2BE5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164626"/>
              </p:ext>
            </p:extLst>
          </p:nvPr>
        </p:nvGraphicFramePr>
        <p:xfrm>
          <a:off x="-114481" y="901606"/>
          <a:ext cx="5935620" cy="370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512C771-E534-4932-F8F9-F027BA25E7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395542"/>
              </p:ext>
            </p:extLst>
          </p:nvPr>
        </p:nvGraphicFramePr>
        <p:xfrm>
          <a:off x="5494709" y="843430"/>
          <a:ext cx="6697291" cy="438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</p:spTree>
    <p:extLst>
      <p:ext uri="{BB962C8B-B14F-4D97-AF65-F5344CB8AC3E}">
        <p14:creationId xmlns:p14="http://schemas.microsoft.com/office/powerpoint/2010/main" val="344132140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cono De Contenedor En Estilo Negro Aislado Sobre Fondo Blanco. Ilustración  De Vector De Símbolo Logístico. Ilustraciones svg, vectoriales, clip art  vectorizado libre de derechos. Image 64645645">
            <a:extLst>
              <a:ext uri="{FF2B5EF4-FFF2-40B4-BE49-F238E27FC236}">
                <a16:creationId xmlns:a16="http://schemas.microsoft.com/office/drawing/2014/main" id="{D262CB60-ED14-0B38-F2B5-B18783FE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9" y="464221"/>
            <a:ext cx="1632434" cy="16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578C818A-7783-AF2B-D99E-157F0564049B}"/>
              </a:ext>
            </a:extLst>
          </p:cNvPr>
          <p:cNvGrpSpPr/>
          <p:nvPr/>
        </p:nvGrpSpPr>
        <p:grpSpPr>
          <a:xfrm>
            <a:off x="7858664" y="246515"/>
            <a:ext cx="3281431" cy="645903"/>
            <a:chOff x="7675064" y="476652"/>
            <a:chExt cx="4123176" cy="80922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345B9B1-7DEC-D841-FE1E-011DA3B77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294" t="22756" r="11588" b="19391"/>
            <a:stretch/>
          </p:blipFill>
          <p:spPr>
            <a:xfrm>
              <a:off x="7675064" y="476652"/>
              <a:ext cx="2938766" cy="809224"/>
            </a:xfrm>
            <a:prstGeom prst="rect">
              <a:avLst/>
            </a:prstGeom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201965EC-265E-87D7-CF15-D89B15A57E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85801" y="565608"/>
              <a:ext cx="912439" cy="650428"/>
              <a:chOff x="9810561" y="394136"/>
              <a:chExt cx="569327" cy="405845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C4F89C4D-4CD8-2DA1-5766-A5EDE6CBA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74043" y="394136"/>
                <a:ext cx="405845" cy="405845"/>
              </a:xfrm>
              <a:prstGeom prst="rect">
                <a:avLst/>
              </a:prstGeom>
            </p:spPr>
          </p:pic>
          <p:cxnSp>
            <p:nvCxnSpPr>
              <p:cNvPr id="11" name="Conector recto 10">
                <a:extLst>
                  <a:ext uri="{FF2B5EF4-FFF2-40B4-BE49-F238E27FC236}">
                    <a16:creationId xmlns:a16="http://schemas.microsoft.com/office/drawing/2014/main" id="{B823C290-57B6-A8B9-1759-82F1FD820BFC}"/>
                  </a:ext>
                </a:extLst>
              </p:cNvPr>
              <p:cNvCxnSpPr/>
              <p:nvPr/>
            </p:nvCxnSpPr>
            <p:spPr>
              <a:xfrm flipH="1">
                <a:off x="9810561" y="425618"/>
                <a:ext cx="7183" cy="316968"/>
              </a:xfrm>
              <a:prstGeom prst="line">
                <a:avLst/>
              </a:prstGeom>
              <a:ln w="12700">
                <a:solidFill>
                  <a:srgbClr val="A27B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Imagen 1" descr="Un letrero de color blanco&#10;&#10;Descripción generada automáticamente con confianza media">
            <a:extLst>
              <a:ext uri="{FF2B5EF4-FFF2-40B4-BE49-F238E27FC236}">
                <a16:creationId xmlns:a16="http://schemas.microsoft.com/office/drawing/2014/main" id="{7AE56440-FDCF-BC5B-8623-17940E5991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45179" y="138096"/>
            <a:ext cx="645181" cy="89156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E06BA6-7F4F-0B9E-B184-2D76CE4337C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34920" y="6381304"/>
            <a:ext cx="2743200" cy="3651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s-MX"/>
          </a:p>
        </p:txBody>
      </p:sp>
      <p:sp>
        <p:nvSpPr>
          <p:cNvPr id="16" name="Google Shape;92;p2">
            <a:extLst>
              <a:ext uri="{FF2B5EF4-FFF2-40B4-BE49-F238E27FC236}">
                <a16:creationId xmlns:a16="http://schemas.microsoft.com/office/drawing/2014/main" id="{8935786D-8F5F-957B-DD83-40E0261EE4F1}"/>
              </a:ext>
            </a:extLst>
          </p:cNvPr>
          <p:cNvSpPr txBox="1"/>
          <p:nvPr/>
        </p:nvSpPr>
        <p:spPr>
          <a:xfrm>
            <a:off x="-13655" y="2858"/>
            <a:ext cx="5954027" cy="645903"/>
          </a:xfrm>
          <a:prstGeom prst="rect">
            <a:avLst/>
          </a:prstGeom>
          <a:solidFill>
            <a:srgbClr val="5A0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D899"/>
              </a:buClr>
              <a:buSzPts val="4400"/>
              <a:buFont typeface="Noto Sans"/>
              <a:buNone/>
            </a:pPr>
            <a:r>
              <a:rPr lang="es-MX" sz="2800" b="1" i="0" u="none" strike="noStrike" cap="none" dirty="0">
                <a:solidFill>
                  <a:schemeClr val="bg1"/>
                </a:solidFill>
                <a:latin typeface="Noto Sans Black" panose="020B0502040504020204" pitchFamily="34" charset="0"/>
                <a:ea typeface="Noto Sans Black" panose="020B0502040504020204" pitchFamily="34" charset="0"/>
                <a:cs typeface="Noto Sans Black" panose="020B0502040504020204" pitchFamily="34" charset="0"/>
                <a:sym typeface="Noto Sans"/>
              </a:rPr>
              <a:t>TEU´s POR TIPO DE TRÁFICO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A45DB6E-7E6A-B06B-5B05-7213B33EC22C}"/>
              </a:ext>
            </a:extLst>
          </p:cNvPr>
          <p:cNvSpPr txBox="1"/>
          <p:nvPr/>
        </p:nvSpPr>
        <p:spPr>
          <a:xfrm>
            <a:off x="4110868" y="6397781"/>
            <a:ext cx="803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Acumulado a octubre 2025</a:t>
            </a:r>
          </a:p>
          <a:p>
            <a:pPr algn="r"/>
            <a:r>
              <a:rPr lang="es-MX" sz="9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(No incluye transbordos)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DD909DC-F794-8CA5-0908-2734457D4FC0}"/>
              </a:ext>
            </a:extLst>
          </p:cNvPr>
          <p:cNvSpPr txBox="1"/>
          <p:nvPr/>
        </p:nvSpPr>
        <p:spPr>
          <a:xfrm>
            <a:off x="3265719" y="5673060"/>
            <a:ext cx="888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 movimiento total TEU´s operados en el Puerto de Altamira, acumulados al mes de octubre fue de 663,158, lo que representa un decremento del 1% en comparativa con el periodo del ejercicio anterior.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E20C46B-2381-2434-DC27-A6DEE6C59D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110132"/>
              </p:ext>
            </p:extLst>
          </p:nvPr>
        </p:nvGraphicFramePr>
        <p:xfrm>
          <a:off x="6096000" y="1373744"/>
          <a:ext cx="6031956" cy="380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FB58B32-753F-424D-A8B8-16E3A143C6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242141"/>
              </p:ext>
            </p:extLst>
          </p:nvPr>
        </p:nvGraphicFramePr>
        <p:xfrm>
          <a:off x="155661" y="1699935"/>
          <a:ext cx="6493775" cy="349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71935935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578C818A-7783-AF2B-D99E-157F0564049B}"/>
              </a:ext>
            </a:extLst>
          </p:cNvPr>
          <p:cNvGrpSpPr/>
          <p:nvPr/>
        </p:nvGrpSpPr>
        <p:grpSpPr>
          <a:xfrm>
            <a:off x="8842076" y="138415"/>
            <a:ext cx="2556307" cy="537449"/>
            <a:chOff x="7675064" y="476652"/>
            <a:chExt cx="4123176" cy="80922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345B9B1-7DEC-D841-FE1E-011DA3B77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294" t="22756" r="11588" b="19391"/>
            <a:stretch/>
          </p:blipFill>
          <p:spPr>
            <a:xfrm>
              <a:off x="7675064" y="476652"/>
              <a:ext cx="2938766" cy="809224"/>
            </a:xfrm>
            <a:prstGeom prst="rect">
              <a:avLst/>
            </a:prstGeom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201965EC-265E-87D7-CF15-D89B15A57E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85801" y="565608"/>
              <a:ext cx="912439" cy="650428"/>
              <a:chOff x="9810561" y="394136"/>
              <a:chExt cx="569327" cy="405845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C4F89C4D-4CD8-2DA1-5766-A5EDE6CBA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74043" y="394136"/>
                <a:ext cx="405845" cy="405845"/>
              </a:xfrm>
              <a:prstGeom prst="rect">
                <a:avLst/>
              </a:prstGeom>
            </p:spPr>
          </p:pic>
          <p:cxnSp>
            <p:nvCxnSpPr>
              <p:cNvPr id="11" name="Conector recto 10">
                <a:extLst>
                  <a:ext uri="{FF2B5EF4-FFF2-40B4-BE49-F238E27FC236}">
                    <a16:creationId xmlns:a16="http://schemas.microsoft.com/office/drawing/2014/main" id="{B823C290-57B6-A8B9-1759-82F1FD820BFC}"/>
                  </a:ext>
                </a:extLst>
              </p:cNvPr>
              <p:cNvCxnSpPr/>
              <p:nvPr/>
            </p:nvCxnSpPr>
            <p:spPr>
              <a:xfrm flipH="1">
                <a:off x="9810561" y="425618"/>
                <a:ext cx="7183" cy="316968"/>
              </a:xfrm>
              <a:prstGeom prst="line">
                <a:avLst/>
              </a:prstGeom>
              <a:ln w="12700">
                <a:solidFill>
                  <a:srgbClr val="A27B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Imagen 1" descr="Un letrero de color blanco&#10;&#10;Descripción generada automáticamente con confianza media">
            <a:extLst>
              <a:ext uri="{FF2B5EF4-FFF2-40B4-BE49-F238E27FC236}">
                <a16:creationId xmlns:a16="http://schemas.microsoft.com/office/drawing/2014/main" id="{7AE56440-FDCF-BC5B-8623-17940E599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53686" y="97277"/>
            <a:ext cx="480163" cy="66353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55A981-DB2C-A48F-2423-BAACD04F0EF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287836" y="6382980"/>
            <a:ext cx="2743200" cy="3651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s-MX"/>
          </a:p>
        </p:txBody>
      </p:sp>
      <p:sp>
        <p:nvSpPr>
          <p:cNvPr id="31" name="Google Shape;92;p2">
            <a:extLst>
              <a:ext uri="{FF2B5EF4-FFF2-40B4-BE49-F238E27FC236}">
                <a16:creationId xmlns:a16="http://schemas.microsoft.com/office/drawing/2014/main" id="{50CAEFB5-549D-C231-5195-44ABA1574645}"/>
              </a:ext>
            </a:extLst>
          </p:cNvPr>
          <p:cNvSpPr txBox="1"/>
          <p:nvPr/>
        </p:nvSpPr>
        <p:spPr>
          <a:xfrm>
            <a:off x="-13655" y="2858"/>
            <a:ext cx="5954027" cy="645903"/>
          </a:xfrm>
          <a:prstGeom prst="rect">
            <a:avLst/>
          </a:prstGeom>
          <a:solidFill>
            <a:srgbClr val="5A002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D899"/>
              </a:buClr>
              <a:buSzPts val="4400"/>
              <a:buFont typeface="Noto Sans"/>
              <a:buNone/>
            </a:pPr>
            <a:r>
              <a:rPr lang="es-MX" sz="2800" b="1" i="0" u="none" strike="noStrike" cap="none" dirty="0">
                <a:solidFill>
                  <a:schemeClr val="bg1"/>
                </a:solidFill>
                <a:latin typeface="Noto Sans Black" panose="020B0502040504020204" pitchFamily="34" charset="0"/>
                <a:ea typeface="Noto Sans Black" panose="020B0502040504020204" pitchFamily="34" charset="0"/>
                <a:cs typeface="Noto Sans Black" panose="020B0502040504020204" pitchFamily="34" charset="0"/>
                <a:sym typeface="Noto Sans"/>
              </a:rPr>
              <a:t>VEHICULOS POR TIPO DE TRÁFICO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6CE921A-E544-1EE0-CAFC-B450BE3359E1}"/>
              </a:ext>
            </a:extLst>
          </p:cNvPr>
          <p:cNvSpPr txBox="1"/>
          <p:nvPr/>
        </p:nvSpPr>
        <p:spPr>
          <a:xfrm>
            <a:off x="3265719" y="5673060"/>
            <a:ext cx="888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 movimiento total de vehículos operados en el Puerto de Altamira, acumulados al mes de octubre fue de 393,992 unidades, lo que representa un decremento del 7.1% en comparativa con el periodo del ejercicio anterior.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7696C62-B9F2-83C2-18C5-3752A9B13D67}"/>
              </a:ext>
            </a:extLst>
          </p:cNvPr>
          <p:cNvSpPr txBox="1"/>
          <p:nvPr/>
        </p:nvSpPr>
        <p:spPr>
          <a:xfrm>
            <a:off x="4110868" y="6397781"/>
            <a:ext cx="803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Acumulado a octubre 2025</a:t>
            </a:r>
          </a:p>
          <a:p>
            <a:pPr algn="r"/>
            <a:r>
              <a:rPr lang="es-MX" sz="9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(No incluye transbordos)</a:t>
            </a:r>
          </a:p>
        </p:txBody>
      </p:sp>
      <p:pic>
        <p:nvPicPr>
          <p:cNvPr id="14" name="Picture 4" descr="Silueta Blanca Del Coche En Fondo Negro Ilustración del Vector ...">
            <a:extLst>
              <a:ext uri="{FF2B5EF4-FFF2-40B4-BE49-F238E27FC236}">
                <a16:creationId xmlns:a16="http://schemas.microsoft.com/office/drawing/2014/main" id="{33503354-C770-C061-A01B-BD9F735F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469"/>
            <a:ext cx="1391430" cy="13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5379BAC-C470-05A4-58F1-D39DC67300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901799"/>
              </p:ext>
            </p:extLst>
          </p:nvPr>
        </p:nvGraphicFramePr>
        <p:xfrm>
          <a:off x="5778659" y="1184940"/>
          <a:ext cx="6248053" cy="410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A898E16-2AC8-4821-B13D-733F23CEA5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906513"/>
              </p:ext>
            </p:extLst>
          </p:nvPr>
        </p:nvGraphicFramePr>
        <p:xfrm>
          <a:off x="109570" y="1464742"/>
          <a:ext cx="5865092" cy="392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40951737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/>
        </p:nvSpPr>
        <p:spPr>
          <a:xfrm>
            <a:off x="1528119" y="2647460"/>
            <a:ext cx="9144000" cy="87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D899"/>
              </a:buClr>
              <a:buSzPts val="4400"/>
              <a:buFont typeface="Noto Sans"/>
              <a:buNone/>
            </a:pPr>
            <a:endParaRPr dirty="0"/>
          </a:p>
        </p:txBody>
      </p:sp>
      <p:sp>
        <p:nvSpPr>
          <p:cNvPr id="2" name="Google Shape;212;p16">
            <a:extLst>
              <a:ext uri="{FF2B5EF4-FFF2-40B4-BE49-F238E27FC236}">
                <a16:creationId xmlns:a16="http://schemas.microsoft.com/office/drawing/2014/main" id="{AE8014B5-2CD5-B3E7-FCE3-87BFB1A44FA9}"/>
              </a:ext>
            </a:extLst>
          </p:cNvPr>
          <p:cNvSpPr txBox="1"/>
          <p:nvPr/>
        </p:nvSpPr>
        <p:spPr>
          <a:xfrm>
            <a:off x="1680519" y="2799860"/>
            <a:ext cx="9144000" cy="87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algn="ctr"/>
            <a:r>
              <a:rPr lang="es-ES" sz="1800" dirty="0">
                <a:solidFill>
                  <a:srgbClr val="BD9C5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Calle Río Tamesí KM 0800 Lado Sur, Colonia Puerto Industrial, </a:t>
            </a:r>
          </a:p>
          <a:p>
            <a:pPr algn="ctr"/>
            <a:r>
              <a:rPr lang="es-ES" sz="1800" dirty="0">
                <a:solidFill>
                  <a:srgbClr val="BD9C5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C.P. 89603 Altamira, Tamaulipas, México. </a:t>
            </a:r>
          </a:p>
          <a:p>
            <a:pPr algn="ctr"/>
            <a:r>
              <a:rPr lang="es-ES" sz="1800" dirty="0">
                <a:solidFill>
                  <a:srgbClr val="BD9C5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Tel. 833 2 60 60 60 </a:t>
            </a:r>
          </a:p>
          <a:p>
            <a:pPr algn="ctr"/>
            <a:r>
              <a:rPr lang="es-ES" sz="1800" dirty="0">
                <a:solidFill>
                  <a:srgbClr val="BD9C5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https://www.puertoaltamira.com.mx</a:t>
            </a:r>
            <a:endParaRPr lang="es-MX" sz="1800" dirty="0">
              <a:solidFill>
                <a:srgbClr val="BD9C50"/>
              </a:solidFill>
              <a:effectLst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8F06A5CB-10C5-A6A5-9CDD-A4F5A0054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936" y="4123469"/>
            <a:ext cx="1622128" cy="222829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10F3C7-3BF3-CAD0-2AE5-764B3F06AC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6</a:t>
            </a:fld>
            <a:endParaRPr lang="es-MX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3722</TotalTime>
  <Words>1092</Words>
  <Application>Microsoft Office PowerPoint</Application>
  <PresentationFormat>Panorámica</PresentationFormat>
  <Paragraphs>77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Noto Sans</vt:lpstr>
      <vt:lpstr>Noto Sans Black</vt:lpstr>
      <vt:lpstr>Calibri</vt:lpstr>
      <vt:lpstr>Arial</vt:lpstr>
      <vt:lpstr>Montserrat SemiBold</vt:lpstr>
      <vt:lpstr>Tema de Office</vt:lpstr>
      <vt:lpstr>Movimiento de Carga ASIPONA Altamira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 Presentación</dc:title>
  <dc:creator>Ximena Pérez Viveros</dc:creator>
  <cp:lastModifiedBy>Nestor Enrique Zumaya Mendo</cp:lastModifiedBy>
  <cp:revision>28</cp:revision>
  <cp:lastPrinted>2025-03-26T21:10:14Z</cp:lastPrinted>
  <dcterms:created xsi:type="dcterms:W3CDTF">2024-12-28T21:44:20Z</dcterms:created>
  <dcterms:modified xsi:type="dcterms:W3CDTF">2025-11-13T18:22:02Z</dcterms:modified>
</cp:coreProperties>
</file>