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74" r:id="rId2"/>
  </p:sldIdLst>
  <p:sldSz cx="7772400" cy="10058400"/>
  <p:notesSz cx="6950075" cy="923607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10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A82"/>
    <a:srgbClr val="005DA2"/>
    <a:srgbClr val="A17A41"/>
    <a:srgbClr val="C89800"/>
    <a:srgbClr val="BC945A"/>
    <a:srgbClr val="A82A51"/>
    <a:srgbClr val="FDFBF9"/>
    <a:srgbClr val="DDC9AB"/>
    <a:srgbClr val="F0E384"/>
    <a:srgbClr val="6519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85" autoAdjust="0"/>
    <p:restoredTop sz="94660"/>
  </p:normalViewPr>
  <p:slideViewPr>
    <p:cSldViewPr>
      <p:cViewPr varScale="1">
        <p:scale>
          <a:sx n="73" d="100"/>
          <a:sy n="73" d="100"/>
        </p:scale>
        <p:origin x="3210" y="90"/>
      </p:cViewPr>
      <p:guideLst>
        <p:guide orient="horz" pos="2880"/>
        <p:guide pos="10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558" cy="463553"/>
          </a:xfrm>
          <a:prstGeom prst="rect">
            <a:avLst/>
          </a:prstGeom>
        </p:spPr>
        <p:txBody>
          <a:bodyPr vert="horz" lIns="57799" tIns="28900" rIns="57799" bIns="28900" rtlCol="0"/>
          <a:lstStyle>
            <a:lvl1pPr algn="l">
              <a:defRPr sz="8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37098" y="0"/>
            <a:ext cx="3011557" cy="463553"/>
          </a:xfrm>
          <a:prstGeom prst="rect">
            <a:avLst/>
          </a:prstGeom>
        </p:spPr>
        <p:txBody>
          <a:bodyPr vert="horz" lIns="57799" tIns="28900" rIns="57799" bIns="28900" rtlCol="0"/>
          <a:lstStyle>
            <a:lvl1pPr algn="r">
              <a:defRPr sz="800"/>
            </a:lvl1pPr>
          </a:lstStyle>
          <a:p>
            <a:fld id="{81B4DF2B-F81F-4E07-BA4B-7EC6CD5A1467}" type="datetimeFigureOut">
              <a:rPr lang="es-MX" smtClean="0"/>
              <a:t>25/04/2024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54113"/>
            <a:ext cx="24066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7799" tIns="28900" rIns="57799" bIns="2890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94867" y="4444571"/>
            <a:ext cx="5560344" cy="3636996"/>
          </a:xfrm>
          <a:prstGeom prst="rect">
            <a:avLst/>
          </a:prstGeom>
        </p:spPr>
        <p:txBody>
          <a:bodyPr vert="horz" lIns="57799" tIns="28900" rIns="57799" bIns="2890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772522"/>
            <a:ext cx="3011558" cy="463553"/>
          </a:xfrm>
          <a:prstGeom prst="rect">
            <a:avLst/>
          </a:prstGeom>
        </p:spPr>
        <p:txBody>
          <a:bodyPr vert="horz" lIns="57799" tIns="28900" rIns="57799" bIns="28900" rtlCol="0" anchor="b"/>
          <a:lstStyle>
            <a:lvl1pPr algn="l">
              <a:defRPr sz="8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37098" y="8772522"/>
            <a:ext cx="3011557" cy="463553"/>
          </a:xfrm>
          <a:prstGeom prst="rect">
            <a:avLst/>
          </a:prstGeom>
        </p:spPr>
        <p:txBody>
          <a:bodyPr vert="horz" lIns="57799" tIns="28900" rIns="57799" bIns="28900" rtlCol="0" anchor="b"/>
          <a:lstStyle>
            <a:lvl1pPr algn="r">
              <a:defRPr sz="800"/>
            </a:lvl1pPr>
          </a:lstStyle>
          <a:p>
            <a:fld id="{10F7E140-DAEF-45C8-8F1B-5E8DC6B7B7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8750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6924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4462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rgbClr val="A07B46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900" b="1" i="0">
                <a:solidFill>
                  <a:srgbClr val="3856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rgbClr val="A07B46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4462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4462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rgbClr val="A07B46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723262" y="2"/>
            <a:ext cx="5049203" cy="752475"/>
          </a:xfrm>
          <a:custGeom>
            <a:avLst/>
            <a:gdLst/>
            <a:ahLst/>
            <a:cxnLst/>
            <a:rect l="l" t="t" r="r" b="b"/>
            <a:pathLst>
              <a:path w="10098405" h="752475">
                <a:moveTo>
                  <a:pt x="0" y="751928"/>
                </a:moveTo>
                <a:lnTo>
                  <a:pt x="10098278" y="751928"/>
                </a:lnTo>
                <a:lnTo>
                  <a:pt x="10098278" y="0"/>
                </a:lnTo>
                <a:lnTo>
                  <a:pt x="0" y="0"/>
                </a:lnTo>
                <a:lnTo>
                  <a:pt x="0" y="751928"/>
                </a:lnTo>
                <a:close/>
              </a:path>
            </a:pathLst>
          </a:custGeom>
          <a:solidFill>
            <a:srgbClr val="33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A5DCD591-614A-7548-8788-7FD7534F10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0306" y="1150904"/>
            <a:ext cx="6707743" cy="26489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610" b="1" i="0">
                <a:solidFill>
                  <a:srgbClr val="BC945A"/>
                </a:solidFill>
                <a:latin typeface="Montserrat SemiBold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8" name="Marcador de texto 2">
            <a:extLst>
              <a:ext uri="{FF2B5EF4-FFF2-40B4-BE49-F238E27FC236}">
                <a16:creationId xmlns:a16="http://schemas.microsoft.com/office/drawing/2014/main" id="{3A54153E-355E-3C40-B508-5337B24D63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05" y="4336292"/>
            <a:ext cx="6703695" cy="28253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6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  <a:lvl2pPr marL="582930" indent="0">
              <a:buNone/>
              <a:defRPr sz="2550">
                <a:solidFill>
                  <a:schemeClr val="tx1">
                    <a:tint val="75000"/>
                  </a:schemeClr>
                </a:solidFill>
              </a:defRPr>
            </a:lvl2pPr>
            <a:lvl3pPr marL="1165860" indent="0">
              <a:buNone/>
              <a:defRPr sz="2295">
                <a:solidFill>
                  <a:schemeClr val="tx1">
                    <a:tint val="75000"/>
                  </a:schemeClr>
                </a:solidFill>
              </a:defRPr>
            </a:lvl3pPr>
            <a:lvl4pPr marL="1748790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4pPr>
            <a:lvl5pPr marL="2331720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5pPr>
            <a:lvl6pPr marL="2914650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6pPr>
            <a:lvl7pPr marL="3497580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7pPr>
            <a:lvl8pPr marL="4080510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8pPr>
            <a:lvl9pPr marL="4663440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9" name="Marcador de fecha 3">
            <a:extLst>
              <a:ext uri="{FF2B5EF4-FFF2-40B4-BE49-F238E27FC236}">
                <a16:creationId xmlns:a16="http://schemas.microsoft.com/office/drawing/2014/main" id="{33049571-67D9-7C4A-95BE-A794414456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353" y="9322650"/>
            <a:ext cx="1748790" cy="276999"/>
          </a:xfrm>
        </p:spPr>
        <p:txBody>
          <a:bodyPr/>
          <a:lstStyle/>
          <a:p>
            <a:fld id="{62B8DF0E-90BF-EC4E-8934-156187A1162F}" type="datetimeFigureOut">
              <a:rPr lang="es-MX" smtClean="0"/>
              <a:t>25/04/2024</a:t>
            </a:fld>
            <a:endParaRPr lang="es-MX"/>
          </a:p>
        </p:txBody>
      </p:sp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4666AA57-9D0D-3640-9528-8B3DEDC6C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74608" y="9322650"/>
            <a:ext cx="2623185" cy="276999"/>
          </a:xfrm>
        </p:spPr>
        <p:txBody>
          <a:bodyPr/>
          <a:lstStyle/>
          <a:p>
            <a:endParaRPr lang="es-MX"/>
          </a:p>
        </p:txBody>
      </p:sp>
      <p:sp>
        <p:nvSpPr>
          <p:cNvPr id="11" name="Marcador de número de diapositiva 5">
            <a:extLst>
              <a:ext uri="{FF2B5EF4-FFF2-40B4-BE49-F238E27FC236}">
                <a16:creationId xmlns:a16="http://schemas.microsoft.com/office/drawing/2014/main" id="{BFB13A88-D95D-D640-A28D-F449DDA4C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89258" y="9322650"/>
            <a:ext cx="1748790" cy="276999"/>
          </a:xfrm>
        </p:spPr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2804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3"/>
            <a:ext cx="7772400" cy="100583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89927" y="972439"/>
            <a:ext cx="5392547" cy="711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0">
                <a:solidFill>
                  <a:srgbClr val="A07B46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6052" y="2056258"/>
            <a:ext cx="6294438" cy="4462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1" i="0">
                <a:solidFill>
                  <a:srgbClr val="3856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4"/>
            <a:ext cx="24871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4"/>
            <a:ext cx="178765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4"/>
            <a:ext cx="178765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FD402D3E-2F25-42BE-A2CD-664A496E0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096" y="-1"/>
            <a:ext cx="7789496" cy="10058401"/>
          </a:xfrm>
          <a:prstGeom prst="rect">
            <a:avLst/>
          </a:prstGeom>
        </p:spPr>
      </p:pic>
      <p:sp>
        <p:nvSpPr>
          <p:cNvPr id="22" name="Título 1">
            <a:extLst>
              <a:ext uri="{FF2B5EF4-FFF2-40B4-BE49-F238E27FC236}">
                <a16:creationId xmlns:a16="http://schemas.microsoft.com/office/drawing/2014/main" id="{C04566CA-FAA5-45FA-BD63-4A5F7E02CACA}"/>
              </a:ext>
            </a:extLst>
          </p:cNvPr>
          <p:cNvSpPr>
            <a:spLocks noGrp="1"/>
          </p:cNvSpPr>
          <p:nvPr/>
        </p:nvSpPr>
        <p:spPr>
          <a:xfrm>
            <a:off x="1154421" y="762000"/>
            <a:ext cx="5117458" cy="938554"/>
          </a:xfrm>
          <a:prstGeom prst="rect">
            <a:avLst/>
          </a:prstGeom>
        </p:spPr>
        <p:txBody>
          <a:bodyPr vert="horz" lIns="170993" tIns="85496" rIns="170993" bIns="85496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BC945A"/>
                </a:solidFill>
                <a:latin typeface="Montserrat SemiBold" pitchFamily="2" charset="77"/>
                <a:ea typeface="+mj-ea"/>
                <a:cs typeface="+mj-cs"/>
              </a:defRPr>
            </a:lvl1pPr>
          </a:lstStyle>
          <a:p>
            <a:pPr marL="18627" marR="7451">
              <a:lnSpc>
                <a:spcPct val="120000"/>
              </a:lnSpc>
              <a:spcBef>
                <a:spcPts val="147"/>
              </a:spcBef>
            </a:pPr>
            <a:r>
              <a:rPr lang="es-MX" sz="1800" dirty="0"/>
              <a:t>OBJETIVOS DEL SGI MULTISITIOS</a:t>
            </a:r>
          </a:p>
          <a:p>
            <a:pPr marL="18627" marR="7451">
              <a:lnSpc>
                <a:spcPct val="120000"/>
              </a:lnSpc>
              <a:spcBef>
                <a:spcPts val="147"/>
              </a:spcBef>
            </a:pPr>
            <a:r>
              <a:rPr lang="es-MX" sz="1800" dirty="0"/>
              <a:t>ASIPONA ALTAMIRA</a:t>
            </a:r>
          </a:p>
        </p:txBody>
      </p:sp>
      <p:pic>
        <p:nvPicPr>
          <p:cNvPr id="29" name="Imagen 28" descr="Texto&#10;&#10;Descripción generada automáticamente">
            <a:extLst>
              <a:ext uri="{FF2B5EF4-FFF2-40B4-BE49-F238E27FC236}">
                <a16:creationId xmlns:a16="http://schemas.microsoft.com/office/drawing/2014/main" id="{96F48DFD-1C02-48A5-A90D-9D2DC7E59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38" y="260838"/>
            <a:ext cx="2478754" cy="653562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EF35443E-D677-403B-B99D-D306A7539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019" y="2571343"/>
            <a:ext cx="461830" cy="452991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AA7E583B-5500-4E97-BFDE-984216A2F1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226" y="4629219"/>
            <a:ext cx="452991" cy="452991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DAA7AF0B-D243-4A5D-817D-1228CB0ACF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9226" y="7995975"/>
            <a:ext cx="452991" cy="452991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0D355C10-C75D-4FCD-95A7-69A16A2603D2}"/>
              </a:ext>
            </a:extLst>
          </p:cNvPr>
          <p:cNvSpPr/>
          <p:nvPr/>
        </p:nvSpPr>
        <p:spPr>
          <a:xfrm flipV="1">
            <a:off x="33900" y="9677400"/>
            <a:ext cx="65193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52000">
                <a:srgbClr val="A82A51"/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26" name="Imagen 25" descr="Un letrero de color blanco&#10;&#10;Descripción generada automáticamente con confianza media">
            <a:extLst>
              <a:ext uri="{FF2B5EF4-FFF2-40B4-BE49-F238E27FC236}">
                <a16:creationId xmlns:a16="http://schemas.microsoft.com/office/drawing/2014/main" id="{563FE798-75D4-4A74-8854-CF2225051A1A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987" y="9210402"/>
            <a:ext cx="1295401" cy="605390"/>
          </a:xfrm>
          <a:prstGeom prst="rect">
            <a:avLst/>
          </a:prstGeom>
        </p:spPr>
      </p:pic>
      <p:pic>
        <p:nvPicPr>
          <p:cNvPr id="42" name="Imagen 41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0F2069A8-BAC2-4948-8BDC-8F80F63520AE}"/>
              </a:ext>
            </a:extLst>
          </p:cNvPr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86"/>
          <a:stretch/>
        </p:blipFill>
        <p:spPr>
          <a:xfrm>
            <a:off x="6705600" y="228600"/>
            <a:ext cx="628650" cy="800100"/>
          </a:xfrm>
          <a:prstGeom prst="rect">
            <a:avLst/>
          </a:prstGeom>
        </p:spPr>
      </p:pic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406AF49D-F91A-471D-A87E-3DA88AA808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622420"/>
              </p:ext>
            </p:extLst>
          </p:nvPr>
        </p:nvGraphicFramePr>
        <p:xfrm>
          <a:off x="2317569" y="1689355"/>
          <a:ext cx="5150031" cy="79888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64723">
                  <a:extLst>
                    <a:ext uri="{9D8B030D-6E8A-4147-A177-3AD203B41FA5}">
                      <a16:colId xmlns:a16="http://schemas.microsoft.com/office/drawing/2014/main" val="3659362015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838149607"/>
                    </a:ext>
                  </a:extLst>
                </a:gridCol>
                <a:gridCol w="1456508">
                  <a:extLst>
                    <a:ext uri="{9D8B030D-6E8A-4147-A177-3AD203B41FA5}">
                      <a16:colId xmlns:a16="http://schemas.microsoft.com/office/drawing/2014/main" val="4172798355"/>
                    </a:ext>
                  </a:extLst>
                </a:gridCol>
              </a:tblGrid>
              <a:tr h="1532905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dirty="0">
                          <a:latin typeface="Montserrat" panose="00000500000000000000" pitchFamily="2" charset="0"/>
                        </a:rPr>
                        <a:t>1.- Incrementar y/o mantener la satisfacción de los clientes de los Puertos Federales (ASIPONA Altamira).</a:t>
                      </a:r>
                      <a:endParaRPr lang="es-MX" sz="10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es-MX" sz="1000" dirty="0">
                        <a:latin typeface="Montserrat" panose="00000500000000000000" pitchFamily="2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MX" sz="1000" b="1" dirty="0">
                          <a:latin typeface="Montserrat" panose="00000500000000000000" pitchFamily="2" charset="0"/>
                        </a:rPr>
                        <a:t>Indicador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MX" sz="1000" dirty="0">
                          <a:latin typeface="Montserrat" panose="00000500000000000000" pitchFamily="2" charset="0"/>
                        </a:rPr>
                        <a:t>% de satisfacción del cliente.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MX" sz="1000" b="1" dirty="0">
                          <a:latin typeface="Montserrat" panose="00000500000000000000" pitchFamily="2" charset="0"/>
                        </a:rPr>
                        <a:t>Meta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MX" sz="1000" dirty="0">
                          <a:latin typeface="Montserrat" panose="00000500000000000000" pitchFamily="2" charset="0"/>
                        </a:rPr>
                        <a:t>&gt;=92% Grado de satisfacción del cliente.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37749557"/>
                  </a:ext>
                </a:extLst>
              </a:tr>
              <a:tr h="1321604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dirty="0">
                          <a:latin typeface="Montserrat" panose="00000500000000000000" pitchFamily="2" charset="0"/>
                        </a:rPr>
                        <a:t>1.- Mantener el Certificación de Calidad Ambiental y/ o Incrementar el Nivel de Desempeño.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MX" sz="1000" b="1" dirty="0">
                          <a:latin typeface="Montserrat" panose="00000500000000000000" pitchFamily="2" charset="0"/>
                        </a:rPr>
                        <a:t>Indicador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MX" sz="1000" dirty="0">
                          <a:latin typeface="Montserrat" panose="00000500000000000000" pitchFamily="2" charset="0"/>
                        </a:rPr>
                        <a:t>100% Cumplimiento  del programa de gestión ambiental de la ASIPONA Altamira para obtener la certificación o incrementar el nivel de desempeño.</a:t>
                      </a:r>
                    </a:p>
                    <a:p>
                      <a:pPr algn="ctr"/>
                      <a:endParaRPr lang="es-MX" sz="10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MX" sz="1000" b="1" dirty="0">
                          <a:latin typeface="Montserrat" panose="00000500000000000000" pitchFamily="2" charset="0"/>
                        </a:rPr>
                        <a:t>Meta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MX" sz="1000" dirty="0">
                          <a:latin typeface="Montserrat" panose="00000500000000000000" pitchFamily="2" charset="0"/>
                        </a:rPr>
                        <a:t>100%</a:t>
                      </a:r>
                    </a:p>
                    <a:p>
                      <a:endParaRPr lang="es-MX" sz="10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32354223"/>
                  </a:ext>
                </a:extLst>
              </a:tr>
              <a:tr h="1321604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dirty="0">
                          <a:latin typeface="Montserrat" panose="00000500000000000000" pitchFamily="2" charset="0"/>
                        </a:rPr>
                        <a:t>2.- Disminuir el impacto del Aspecto Ambiental más significativo, identificado en las áreas administradas directamente por los Puertos Federales.</a:t>
                      </a:r>
                    </a:p>
                    <a:p>
                      <a:pPr algn="ctr"/>
                      <a:endParaRPr lang="es-MX" sz="10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MX" sz="1000" b="1" dirty="0">
                          <a:latin typeface="Montserrat" panose="00000500000000000000" pitchFamily="2" charset="0"/>
                        </a:rPr>
                        <a:t>Indicador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MX" sz="1000" dirty="0">
                          <a:latin typeface="Montserrat" panose="00000500000000000000" pitchFamily="2" charset="0"/>
                        </a:rPr>
                        <a:t>Grado de significancia del aspecto ambiental inicial – grado de significancia del aspecto ambiental actual.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MX" sz="1000" dirty="0">
                          <a:latin typeface="Montserrat" panose="00000500000000000000" pitchFamily="2" charset="0"/>
                        </a:rPr>
                        <a:t>(Consumo de papel). </a:t>
                      </a:r>
                    </a:p>
                    <a:p>
                      <a:pPr algn="ctr"/>
                      <a:endParaRPr lang="es-MX" sz="10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es-MX" sz="1000" dirty="0">
                        <a:latin typeface="Montserrat" panose="00000500000000000000" pitchFamily="2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MX" sz="1000" b="1" dirty="0">
                          <a:latin typeface="Montserrat" panose="00000500000000000000" pitchFamily="2" charset="0"/>
                        </a:rPr>
                        <a:t>Meta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MX" sz="1000" dirty="0">
                          <a:latin typeface="Montserrat" panose="00000500000000000000" pitchFamily="2" charset="0"/>
                        </a:rPr>
                        <a:t>&gt;=1%</a:t>
                      </a:r>
                    </a:p>
                    <a:p>
                      <a:endParaRPr lang="es-MX" sz="10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72126680"/>
                  </a:ext>
                </a:extLst>
              </a:tr>
              <a:tr h="1321604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dirty="0"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1.- Disminuir el grado del riesgo más alto identificado en las áreas administradas directamente por los Puertos Federales.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MX" sz="1000" b="1" dirty="0">
                          <a:latin typeface="Montserrat" panose="00000500000000000000" pitchFamily="2" charset="0"/>
                        </a:rPr>
                        <a:t>Indicador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MX" sz="1000" dirty="0">
                          <a:latin typeface="Montserrat" panose="00000500000000000000" pitchFamily="2" charset="0"/>
                        </a:rPr>
                        <a:t>Grado de significancia del riesgo inicial – grado de significancia del actual.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MX" sz="1000" dirty="0">
                          <a:latin typeface="Montserrat" panose="00000500000000000000" pitchFamily="2" charset="0"/>
                        </a:rPr>
                        <a:t>(Colisión vehicular)</a:t>
                      </a:r>
                    </a:p>
                    <a:p>
                      <a:pPr algn="ctr"/>
                      <a:endParaRPr lang="es-MX" sz="10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MX" sz="1000" b="1" dirty="0">
                          <a:latin typeface="Montserrat" panose="00000500000000000000" pitchFamily="2" charset="0"/>
                        </a:rPr>
                        <a:t>Meta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MX" sz="1000" dirty="0">
                          <a:latin typeface="Montserrat" panose="00000500000000000000" pitchFamily="2" charset="0"/>
                        </a:rPr>
                        <a:t>&gt;=1</a:t>
                      </a:r>
                    </a:p>
                    <a:p>
                      <a:endParaRPr lang="es-MX" sz="10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38248791"/>
                  </a:ext>
                </a:extLst>
              </a:tr>
              <a:tr h="13216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es-MX" sz="1000" dirty="0"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MX" sz="1000" dirty="0">
                          <a:solidFill>
                            <a:srgbClr val="0070C0"/>
                          </a:solidFill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2.-Promover y proteger la salud del personal trabajador, mediante la identificación, evaluación y prevención de enfermedades, así como, el control de los factores y condiciones de riesgo, que ponen en peligro la integridad física, mental o cognitiva del mismo.</a:t>
                      </a:r>
                    </a:p>
                    <a:p>
                      <a:pPr algn="ctr"/>
                      <a:endParaRPr lang="es-MX" sz="10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es-MX" sz="1000" dirty="0">
                        <a:solidFill>
                          <a:srgbClr val="0070C0"/>
                        </a:solidFill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MX" sz="1000" b="1" dirty="0">
                          <a:solidFill>
                            <a:srgbClr val="0070C0"/>
                          </a:solidFill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Indicador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MX" sz="1000" dirty="0">
                          <a:solidFill>
                            <a:srgbClr val="0070C0"/>
                          </a:solidFill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Mantener o disminuir las enfermedades profesionales con respecto al año anterior.</a:t>
                      </a:r>
                    </a:p>
                    <a:p>
                      <a:pPr algn="ctr"/>
                      <a:endParaRPr lang="es-MX" sz="10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MX" sz="1000" b="1" dirty="0">
                          <a:solidFill>
                            <a:srgbClr val="0070C0"/>
                          </a:solidFill>
                          <a:latin typeface="Montserrat" panose="00000500000000000000" pitchFamily="2" charset="0"/>
                        </a:rPr>
                        <a:t>Meta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MX" sz="1000" dirty="0">
                          <a:solidFill>
                            <a:srgbClr val="0070C0"/>
                          </a:solidFill>
                          <a:latin typeface="Montserrat" panose="00000500000000000000" pitchFamily="2" charset="0"/>
                        </a:rPr>
                        <a:t>=&lt;1</a:t>
                      </a:r>
                      <a:endParaRPr lang="es-MX" sz="1000" dirty="0">
                        <a:solidFill>
                          <a:srgbClr val="0070C0"/>
                        </a:solidFill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82377530"/>
                  </a:ext>
                </a:extLst>
              </a:tr>
            </a:tbl>
          </a:graphicData>
        </a:graphic>
      </p:graphicFrame>
      <p:sp>
        <p:nvSpPr>
          <p:cNvPr id="27" name="CuadroTexto 26">
            <a:extLst>
              <a:ext uri="{FF2B5EF4-FFF2-40B4-BE49-F238E27FC236}">
                <a16:creationId xmlns:a16="http://schemas.microsoft.com/office/drawing/2014/main" id="{8B6E971C-A065-4337-B93E-3A9DC4882A67}"/>
              </a:ext>
            </a:extLst>
          </p:cNvPr>
          <p:cNvSpPr txBox="1"/>
          <p:nvPr/>
        </p:nvSpPr>
        <p:spPr>
          <a:xfrm>
            <a:off x="270698" y="2008548"/>
            <a:ext cx="1894471" cy="540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80"/>
              </a:spcAft>
            </a:pPr>
            <a:r>
              <a:rPr lang="es-MX" sz="1400" b="1" dirty="0">
                <a:solidFill>
                  <a:srgbClr val="004A82"/>
                </a:solidFill>
                <a:latin typeface="Montserrat" panose="00000500000000000000" pitchFamily="2" charset="0"/>
              </a:rPr>
              <a:t>Objetivo de Calidad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25A2A96B-C7D7-430F-9E10-1EE56DB8E884}"/>
              </a:ext>
            </a:extLst>
          </p:cNvPr>
          <p:cNvSpPr txBox="1"/>
          <p:nvPr/>
        </p:nvSpPr>
        <p:spPr>
          <a:xfrm>
            <a:off x="212943" y="4013988"/>
            <a:ext cx="2025556" cy="540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80"/>
              </a:spcAft>
            </a:pPr>
            <a:r>
              <a:rPr lang="es-MX" sz="1400" b="1" dirty="0">
                <a:solidFill>
                  <a:srgbClr val="2A561E"/>
                </a:solidFill>
                <a:latin typeface="Montserrat" panose="00000500000000000000" pitchFamily="2" charset="0"/>
              </a:rPr>
              <a:t>Objetivos Ambientales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1FF7F834-F1AE-47CD-AE81-1DB63D76C749}"/>
              </a:ext>
            </a:extLst>
          </p:cNvPr>
          <p:cNvSpPr txBox="1"/>
          <p:nvPr/>
        </p:nvSpPr>
        <p:spPr>
          <a:xfrm>
            <a:off x="212944" y="7075985"/>
            <a:ext cx="2025555" cy="770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80"/>
              </a:spcAft>
            </a:pPr>
            <a:r>
              <a:rPr lang="es-MX" sz="1400" b="1" dirty="0">
                <a:solidFill>
                  <a:srgbClr val="A17A41"/>
                </a:solidFill>
                <a:latin typeface="Montserrat" panose="00000500000000000000" pitchFamily="2" charset="0"/>
              </a:rPr>
              <a:t>Objetivos de Seguridad y Salud en el Trabajo</a:t>
            </a:r>
          </a:p>
        </p:txBody>
      </p:sp>
      <p:sp>
        <p:nvSpPr>
          <p:cNvPr id="5" name="Abrir llave 4">
            <a:extLst>
              <a:ext uri="{FF2B5EF4-FFF2-40B4-BE49-F238E27FC236}">
                <a16:creationId xmlns:a16="http://schemas.microsoft.com/office/drawing/2014/main" id="{A2E4FADD-EF2F-4BD5-9E42-86A8B3BC6017}"/>
              </a:ext>
            </a:extLst>
          </p:cNvPr>
          <p:cNvSpPr/>
          <p:nvPr/>
        </p:nvSpPr>
        <p:spPr>
          <a:xfrm>
            <a:off x="2047793" y="6324600"/>
            <a:ext cx="238207" cy="3215228"/>
          </a:xfrm>
          <a:prstGeom prst="leftBrace">
            <a:avLst>
              <a:gd name="adj1" fmla="val 8333"/>
              <a:gd name="adj2" fmla="val 46445"/>
            </a:avLst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5" name="Abrir llave 34">
            <a:extLst>
              <a:ext uri="{FF2B5EF4-FFF2-40B4-BE49-F238E27FC236}">
                <a16:creationId xmlns:a16="http://schemas.microsoft.com/office/drawing/2014/main" id="{A72FB928-E8D3-4999-B476-3E48F4A4B549}"/>
              </a:ext>
            </a:extLst>
          </p:cNvPr>
          <p:cNvSpPr/>
          <p:nvPr/>
        </p:nvSpPr>
        <p:spPr>
          <a:xfrm>
            <a:off x="2046065" y="3392119"/>
            <a:ext cx="238207" cy="2537168"/>
          </a:xfrm>
          <a:prstGeom prst="leftBrace">
            <a:avLst>
              <a:gd name="adj1" fmla="val 8333"/>
              <a:gd name="adj2" fmla="val 46445"/>
            </a:avLst>
          </a:prstGeom>
          <a:ln w="19050">
            <a:solidFill>
              <a:srgbClr val="00B05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Abrir llave 35">
            <a:extLst>
              <a:ext uri="{FF2B5EF4-FFF2-40B4-BE49-F238E27FC236}">
                <a16:creationId xmlns:a16="http://schemas.microsoft.com/office/drawing/2014/main" id="{94A24A4D-861E-4F52-ABFC-1AEFED9150BA}"/>
              </a:ext>
            </a:extLst>
          </p:cNvPr>
          <p:cNvSpPr/>
          <p:nvPr/>
        </p:nvSpPr>
        <p:spPr>
          <a:xfrm>
            <a:off x="2046065" y="2008548"/>
            <a:ext cx="249969" cy="994482"/>
          </a:xfrm>
          <a:prstGeom prst="leftBrace">
            <a:avLst>
              <a:gd name="adj1" fmla="val 8333"/>
              <a:gd name="adj2" fmla="val 46445"/>
            </a:avLst>
          </a:prstGeom>
          <a:ln w="19050">
            <a:solidFill>
              <a:srgbClr val="0070C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3237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30795</TotalTime>
  <Words>253</Words>
  <Application>Microsoft Office PowerPoint</Application>
  <PresentationFormat>Personalizado</PresentationFormat>
  <Paragraphs>36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Calibri</vt:lpstr>
      <vt:lpstr>Montserrat</vt:lpstr>
      <vt:lpstr>Montserrat SemiBold</vt:lpstr>
      <vt:lpstr>Office Theme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ACER</dc:creator>
  <cp:lastModifiedBy>Priscila Bancini Lara</cp:lastModifiedBy>
  <cp:revision>121</cp:revision>
  <cp:lastPrinted>2024-04-01T18:54:40Z</cp:lastPrinted>
  <dcterms:created xsi:type="dcterms:W3CDTF">2021-12-27T19:57:41Z</dcterms:created>
  <dcterms:modified xsi:type="dcterms:W3CDTF">2024-04-25T23:34:44Z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2020-03-23T00:00:00Z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2021-12-27T00:00:00Z</vt:filetime>
  </property>
</Properties>
</file>